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4" r:id="rId5"/>
    <p:sldId id="262" r:id="rId6"/>
    <p:sldId id="263" r:id="rId7"/>
    <p:sldId id="267" r:id="rId8"/>
    <p:sldId id="268" r:id="rId9"/>
    <p:sldId id="269" r:id="rId10"/>
    <p:sldId id="271" r:id="rId11"/>
    <p:sldId id="265" r:id="rId12"/>
    <p:sldId id="266" r:id="rId13"/>
    <p:sldId id="258" r:id="rId14"/>
    <p:sldId id="26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A2B59DE-BE96-499F-8B49-D0512D09FF94}" type="datetimeFigureOut">
              <a:rPr lang="ru-RU" smtClean="0"/>
              <a:t>14.07.2017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241503-7A56-4F75-B658-9D7E0AF895F9}"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7A2B59DE-BE96-499F-8B49-D0512D09FF94}" type="datetimeFigureOut">
              <a:rPr lang="ru-RU" smtClean="0"/>
              <a:t>14.07.2017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241503-7A56-4F75-B658-9D7E0AF895F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A2B59DE-BE96-499F-8B49-D0512D09FF94}" type="datetimeFigureOut">
              <a:rPr lang="ru-RU" smtClean="0"/>
              <a:t>14.07.2017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241503-7A56-4F75-B658-9D7E0AF895F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A2B59DE-BE96-499F-8B49-D0512D09FF94}" type="datetimeFigureOut">
              <a:rPr lang="ru-RU" smtClean="0"/>
              <a:t>14.07.2017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241503-7A56-4F75-B658-9D7E0AF895F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A2B59DE-BE96-499F-8B49-D0512D09FF94}" type="datetimeFigureOut">
              <a:rPr lang="ru-RU" smtClean="0"/>
              <a:t>14.07.2017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D241503-7A56-4F75-B658-9D7E0AF895F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2B59DE-BE96-499F-8B49-D0512D09FF94}" type="datetimeFigureOut">
              <a:rPr lang="ru-RU" smtClean="0"/>
              <a:t>14.07.2017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241503-7A56-4F75-B658-9D7E0AF895F9}"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A2B59DE-BE96-499F-8B49-D0512D09FF94}" type="datetimeFigureOut">
              <a:rPr lang="ru-RU" smtClean="0"/>
              <a:t>14.07.2017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D241503-7A56-4F75-B658-9D7E0AF895F9}"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7A2B59DE-BE96-499F-8B49-D0512D09FF94}" type="datetimeFigureOut">
              <a:rPr lang="ru-RU" smtClean="0"/>
              <a:t>14.07.2017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D241503-7A56-4F75-B658-9D7E0AF895F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2B59DE-BE96-499F-8B49-D0512D09FF94}" type="datetimeFigureOut">
              <a:rPr lang="ru-RU" smtClean="0"/>
              <a:t>14.07.2017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D241503-7A56-4F75-B658-9D7E0AF895F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A2B59DE-BE96-499F-8B49-D0512D09FF94}" type="datetimeFigureOut">
              <a:rPr lang="ru-RU" smtClean="0"/>
              <a:t>14.07.2017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241503-7A56-4F75-B658-9D7E0AF895F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A2B59DE-BE96-499F-8B49-D0512D09FF94}" type="datetimeFigureOut">
              <a:rPr lang="ru-RU" smtClean="0"/>
              <a:t>14.07.2017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D241503-7A56-4F75-B658-9D7E0AF895F9}"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A2B59DE-BE96-499F-8B49-D0512D09FF94}" type="datetimeFigureOut">
              <a:rPr lang="ru-RU" smtClean="0"/>
              <a:t>14.07.2017</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D241503-7A56-4F75-B658-9D7E0AF895F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www.mosgorsad.ru/upload/iblock/44b/44b0c35f895b0cf44a3af04644652bd0.jp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http://www.mosgorsad.ru/upload/iblock/44b/44b0c35f895b0cf44a3af04644652bd0.jp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ao.kz/"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7176" y="116631"/>
            <a:ext cx="8496944" cy="5262979"/>
          </a:xfrm>
          <a:prstGeom prst="rect">
            <a:avLst/>
          </a:prstGeom>
          <a:noFill/>
        </p:spPr>
        <p:txBody>
          <a:bodyPr wrap="square" rtlCol="0">
            <a:spAutoFit/>
          </a:bodyPr>
          <a:lstStyle/>
          <a:p>
            <a:pPr algn="ctr"/>
            <a:r>
              <a:rPr lang="ru-RU" sz="1400" dirty="0" err="1">
                <a:latin typeface="Times New Roman" pitchFamily="18" charset="0"/>
                <a:cs typeface="Times New Roman" pitchFamily="18" charset="0"/>
              </a:rPr>
              <a:t>Қазақстан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Республикасы</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Білім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және</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ғылым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министрлігі</a:t>
            </a:r>
            <a:endParaRPr lang="ru-RU" sz="1400" dirty="0">
              <a:latin typeface="Times New Roman" pitchFamily="18" charset="0"/>
              <a:cs typeface="Times New Roman" pitchFamily="18" charset="0"/>
            </a:endParaRPr>
          </a:p>
          <a:p>
            <a:pPr algn="ctr"/>
            <a:r>
              <a:rPr lang="ru-RU" sz="1400" dirty="0" err="1">
                <a:latin typeface="Times New Roman" pitchFamily="18" charset="0"/>
                <a:cs typeface="Times New Roman" pitchFamily="18" charset="0"/>
              </a:rPr>
              <a:t>Ы.Алтынсарин</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атындағыҰлттық</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білім</a:t>
            </a:r>
            <a:r>
              <a:rPr lang="ru-RU" sz="1400" dirty="0">
                <a:latin typeface="Times New Roman" pitchFamily="18" charset="0"/>
                <a:cs typeface="Times New Roman" pitchFamily="18" charset="0"/>
              </a:rPr>
              <a:t> </a:t>
            </a:r>
            <a:r>
              <a:rPr lang="ru-RU" sz="1400" dirty="0" err="1">
                <a:latin typeface="Times New Roman" pitchFamily="18" charset="0"/>
                <a:cs typeface="Times New Roman" pitchFamily="18" charset="0"/>
              </a:rPr>
              <a:t>академиясы</a:t>
            </a:r>
            <a:endParaRPr lang="ru-RU" sz="1400" dirty="0">
              <a:latin typeface="Times New Roman" pitchFamily="18" charset="0"/>
              <a:cs typeface="Times New Roman" pitchFamily="18" charset="0"/>
            </a:endParaRPr>
          </a:p>
          <a:p>
            <a:pPr algn="ctr"/>
            <a:endParaRPr lang="kk-KZ" sz="1400" b="1" dirty="0" smtClean="0">
              <a:latin typeface="Times New Roman" pitchFamily="18" charset="0"/>
              <a:cs typeface="Times New Roman" pitchFamily="18" charset="0"/>
            </a:endParaRPr>
          </a:p>
          <a:p>
            <a:pPr algn="ctr"/>
            <a:endParaRPr lang="kk-KZ" sz="1400" b="1" dirty="0" smtClean="0">
              <a:latin typeface="Times New Roman" pitchFamily="18" charset="0"/>
              <a:cs typeface="Times New Roman" pitchFamily="18" charset="0"/>
            </a:endParaRPr>
          </a:p>
          <a:p>
            <a:pPr algn="ctr"/>
            <a:endParaRPr lang="kk-KZ" sz="1400" b="1" dirty="0" smtClean="0">
              <a:latin typeface="Times New Roman" pitchFamily="18" charset="0"/>
              <a:cs typeface="Times New Roman" pitchFamily="18" charset="0"/>
            </a:endParaRPr>
          </a:p>
          <a:p>
            <a:pPr algn="ctr"/>
            <a:endParaRPr lang="kk-KZ" sz="1400" b="1" dirty="0">
              <a:latin typeface="Times New Roman" pitchFamily="18" charset="0"/>
              <a:cs typeface="Times New Roman" pitchFamily="18" charset="0"/>
            </a:endParaRPr>
          </a:p>
          <a:p>
            <a:pPr algn="ctr"/>
            <a:endParaRPr lang="kk-KZ" sz="1400" b="1" dirty="0">
              <a:latin typeface="Times New Roman" pitchFamily="18" charset="0"/>
              <a:cs typeface="Times New Roman" pitchFamily="18" charset="0"/>
            </a:endParaRPr>
          </a:p>
          <a:p>
            <a:pPr algn="ctr"/>
            <a:endParaRPr lang="kk-KZ" sz="1400" b="1" dirty="0" smtClean="0">
              <a:latin typeface="Times New Roman" pitchFamily="18" charset="0"/>
              <a:cs typeface="Times New Roman" pitchFamily="18" charset="0"/>
            </a:endParaRPr>
          </a:p>
          <a:p>
            <a:pPr algn="ctr"/>
            <a:endParaRPr lang="kk-KZ" sz="1400" b="1" dirty="0">
              <a:latin typeface="Times New Roman" pitchFamily="18" charset="0"/>
              <a:cs typeface="Times New Roman" pitchFamily="18" charset="0"/>
            </a:endParaRPr>
          </a:p>
          <a:p>
            <a:pPr algn="ctr"/>
            <a:endParaRPr lang="kk-KZ" sz="1400" b="1" dirty="0" smtClean="0">
              <a:latin typeface="Times New Roman" pitchFamily="18" charset="0"/>
              <a:cs typeface="Times New Roman" pitchFamily="18" charset="0"/>
            </a:endParaRPr>
          </a:p>
          <a:p>
            <a:pPr algn="ctr"/>
            <a:endParaRPr lang="kk-KZ" sz="1400" b="1" dirty="0">
              <a:latin typeface="Times New Roman" pitchFamily="18" charset="0"/>
              <a:cs typeface="Times New Roman" pitchFamily="18" charset="0"/>
            </a:endParaRPr>
          </a:p>
          <a:p>
            <a:pPr algn="ctr"/>
            <a:endParaRPr lang="kk-KZ" sz="1400" b="1" dirty="0" smtClean="0">
              <a:latin typeface="Times New Roman" pitchFamily="18" charset="0"/>
              <a:cs typeface="Times New Roman" pitchFamily="18" charset="0"/>
            </a:endParaRPr>
          </a:p>
          <a:p>
            <a:pPr algn="ctr"/>
            <a:endParaRPr lang="kk-KZ" sz="1400" b="1" dirty="0">
              <a:latin typeface="Times New Roman" pitchFamily="18" charset="0"/>
              <a:cs typeface="Times New Roman" pitchFamily="18" charset="0"/>
            </a:endParaRPr>
          </a:p>
          <a:p>
            <a:pPr algn="ctr"/>
            <a:r>
              <a:rPr lang="kk-KZ" sz="1400" b="1" dirty="0" smtClean="0">
                <a:latin typeface="Times New Roman" pitchFamily="18" charset="0"/>
                <a:cs typeface="Times New Roman" pitchFamily="18" charset="0"/>
              </a:rPr>
              <a:t>2017-2018 </a:t>
            </a:r>
            <a:r>
              <a:rPr lang="kk-KZ" sz="1400" b="1" dirty="0">
                <a:latin typeface="Times New Roman" pitchFamily="18" charset="0"/>
                <a:cs typeface="Times New Roman" pitchFamily="18" charset="0"/>
              </a:rPr>
              <a:t>ОҚУ ЖЫЛЫНДА </a:t>
            </a:r>
            <a:endParaRPr lang="ru-RU" sz="1400" dirty="0">
              <a:latin typeface="Times New Roman" pitchFamily="18" charset="0"/>
              <a:cs typeface="Times New Roman" pitchFamily="18" charset="0"/>
            </a:endParaRPr>
          </a:p>
          <a:p>
            <a:pPr algn="ctr"/>
            <a:r>
              <a:rPr lang="kk-KZ" sz="1400" b="1" dirty="0">
                <a:latin typeface="Times New Roman" pitchFamily="18" charset="0"/>
                <a:cs typeface="Times New Roman" pitchFamily="18" charset="0"/>
              </a:rPr>
              <a:t>ҚАЗАҚСТАН РЕСПУБЛИКАСЫНЫҢ</a:t>
            </a:r>
            <a:endParaRPr lang="ru-RU" sz="1400" dirty="0">
              <a:latin typeface="Times New Roman" pitchFamily="18" charset="0"/>
              <a:cs typeface="Times New Roman" pitchFamily="18" charset="0"/>
            </a:endParaRPr>
          </a:p>
          <a:p>
            <a:pPr algn="ctr"/>
            <a:r>
              <a:rPr lang="kk-KZ" sz="1400" b="1" dirty="0">
                <a:latin typeface="Times New Roman" pitchFamily="18" charset="0"/>
                <a:cs typeface="Times New Roman" pitchFamily="18" charset="0"/>
              </a:rPr>
              <a:t>ЖАЛПЫ ОРТА БІЛІМ БЕРЕТІН ҰЙЫМДАРЫНДА </a:t>
            </a:r>
            <a:endParaRPr lang="ru-RU" sz="1400" dirty="0">
              <a:latin typeface="Times New Roman" pitchFamily="18" charset="0"/>
              <a:cs typeface="Times New Roman" pitchFamily="18" charset="0"/>
            </a:endParaRPr>
          </a:p>
          <a:p>
            <a:pPr algn="ctr"/>
            <a:r>
              <a:rPr lang="kk-KZ" sz="1400" b="1" dirty="0">
                <a:latin typeface="Times New Roman" pitchFamily="18" charset="0"/>
                <a:cs typeface="Times New Roman" pitchFamily="18" charset="0"/>
              </a:rPr>
              <a:t>ОҚУ ПРОЦЕСІН ҰЙЫМДАСТЫРУДЫҢ ЕРЕКШЕЛІКТЕРІ ТУРАЛЫ</a:t>
            </a:r>
            <a:endParaRPr lang="ru-RU" sz="1400" dirty="0">
              <a:latin typeface="Times New Roman" pitchFamily="18" charset="0"/>
              <a:cs typeface="Times New Roman" pitchFamily="18" charset="0"/>
            </a:endParaRPr>
          </a:p>
          <a:p>
            <a:r>
              <a:rPr lang="kk-KZ" sz="1400" b="1" dirty="0">
                <a:latin typeface="Times New Roman" pitchFamily="18" charset="0"/>
                <a:cs typeface="Times New Roman" pitchFamily="18" charset="0"/>
              </a:rPr>
              <a:t> </a:t>
            </a:r>
            <a:endParaRPr lang="kk-KZ" sz="1400" b="1" dirty="0" smtClean="0">
              <a:latin typeface="Times New Roman" pitchFamily="18" charset="0"/>
              <a:cs typeface="Times New Roman" pitchFamily="18" charset="0"/>
            </a:endParaRPr>
          </a:p>
          <a:p>
            <a:pPr algn="ctr"/>
            <a:r>
              <a:rPr lang="kk-KZ" sz="1400" dirty="0" smtClean="0">
                <a:latin typeface="Times New Roman" pitchFamily="18" charset="0"/>
                <a:cs typeface="Times New Roman" pitchFamily="18" charset="0"/>
              </a:rPr>
              <a:t>Әдістемелік </a:t>
            </a:r>
            <a:r>
              <a:rPr lang="kk-KZ" sz="1400" dirty="0">
                <a:latin typeface="Times New Roman" pitchFamily="18" charset="0"/>
                <a:cs typeface="Times New Roman" pitchFamily="18" charset="0"/>
              </a:rPr>
              <a:t>нұсқау </a:t>
            </a:r>
            <a:r>
              <a:rPr lang="kk-KZ" sz="1400" dirty="0" smtClean="0">
                <a:latin typeface="Times New Roman" pitchFamily="18" charset="0"/>
                <a:cs typeface="Times New Roman" pitchFamily="18" charset="0"/>
              </a:rPr>
              <a:t>хаттың мазмұныны төмендегідей.  </a:t>
            </a:r>
          </a:p>
          <a:p>
            <a:endParaRPr lang="kk-KZ" sz="1400" dirty="0">
              <a:latin typeface="Times New Roman" pitchFamily="18" charset="0"/>
              <a:cs typeface="Times New Roman" pitchFamily="18" charset="0"/>
            </a:endParaRPr>
          </a:p>
          <a:p>
            <a:endParaRPr lang="kk-KZ" sz="1400" dirty="0" smtClean="0">
              <a:latin typeface="Times New Roman" pitchFamily="18" charset="0"/>
              <a:cs typeface="Times New Roman" pitchFamily="18" charset="0"/>
            </a:endParaRPr>
          </a:p>
          <a:p>
            <a:endParaRPr lang="kk-KZ" sz="1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pic>
        <p:nvPicPr>
          <p:cNvPr id="1026" name="Рисунок 2" descr="Лого 00000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8526" y="764704"/>
            <a:ext cx="1554244" cy="155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7957526"/>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55964" y="1981022"/>
            <a:ext cx="8008524" cy="4040266"/>
          </a:xfrm>
        </p:spPr>
        <p:txBody>
          <a:bodyPr/>
          <a:lstStyle/>
          <a:p>
            <a:pPr marL="0" indent="0" algn="l">
              <a:buNone/>
            </a:pPr>
            <a:r>
              <a:rPr lang="kk-KZ" sz="1800" dirty="0" smtClean="0">
                <a:solidFill>
                  <a:schemeClr val="tx1"/>
                </a:solidFill>
                <a:latin typeface="Times New Roman" pitchFamily="18" charset="0"/>
                <a:cs typeface="Times New Roman" pitchFamily="18" charset="0"/>
              </a:rPr>
              <a:t>- Коммуникативті құзіреттілік(оқу процесіне белсенді қатысу)</a:t>
            </a:r>
            <a:br>
              <a:rPr lang="kk-KZ"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r>
            <a:br>
              <a:rPr lang="kk-KZ" sz="1800" dirty="0" smtClean="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a:r>
            <a:br>
              <a:rPr lang="kk-KZ" sz="1800" dirty="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Ата-ананы жұмысқа тарту (оқу процесімен танысады, бағалау механизмдерін түсінеді, жаңартылған бағдарлама туралы практикаға бағытталған)</a:t>
            </a:r>
            <a:br>
              <a:rPr lang="kk-KZ"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r>
            <a:br>
              <a:rPr lang="kk-KZ" sz="1800" dirty="0" smtClean="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a:r>
            <a:br>
              <a:rPr lang="kk-KZ" sz="1800" dirty="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Мұғалімдер К.Б ды оқу процесін ұйымдастыруда:</a:t>
            </a:r>
            <a:br>
              <a:rPr lang="kk-KZ"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Білім алушыларға дер кезінде қолдау көрсету</a:t>
            </a:r>
            <a:br>
              <a:rPr lang="kk-KZ"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Оқудағы алға жылжуын қамтамасыз ету</a:t>
            </a:r>
            <a:br>
              <a:rPr lang="kk-KZ"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Мүдделі тараптарға оқу нәтижелері турал ақпаратты беріп отыру</a:t>
            </a:r>
            <a:br>
              <a:rPr lang="kk-KZ"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r>
            <a:br>
              <a:rPr lang="kk-KZ" sz="1800" dirty="0" smtClean="0">
                <a:solidFill>
                  <a:schemeClr val="tx1"/>
                </a:solidFill>
                <a:latin typeface="Times New Roman" pitchFamily="18" charset="0"/>
                <a:cs typeface="Times New Roman" pitchFamily="18" charset="0"/>
              </a:rPr>
            </a:br>
            <a:endParaRPr lang="ru-RU" sz="1800"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3"/>
          </p:nvPr>
        </p:nvSpPr>
        <p:spPr>
          <a:xfrm>
            <a:off x="539552" y="404664"/>
            <a:ext cx="8136904" cy="1224136"/>
          </a:xfrm>
        </p:spPr>
        <p:txBody>
          <a:bodyPr/>
          <a:lstStyle/>
          <a:p>
            <a:pPr marL="45720" indent="0" algn="ctr">
              <a:buNone/>
            </a:pPr>
            <a:r>
              <a:rPr lang="kk-KZ" sz="2400" b="1" dirty="0">
                <a:latin typeface="Times New Roman" pitchFamily="18" charset="0"/>
                <a:cs typeface="Times New Roman" pitchFamily="18" charset="0"/>
              </a:rPr>
              <a:t> БАСТАУЫШ МЕКТЕПТІҢ 1,2-СЫНЫПТАРЫНА АРНАЛҒАН ОҚУ ПӘНДЕРІ МАЗМҰНЫНЫҢ ӘДІСТЕМЕЛІК ЕРЕКШЕЛІКТЕРІ</a:t>
            </a:r>
            <a:endParaRPr lang="ru-RU" dirty="0"/>
          </a:p>
        </p:txBody>
      </p:sp>
    </p:spTree>
    <p:extLst>
      <p:ext uri="{BB962C8B-B14F-4D97-AF65-F5344CB8AC3E}">
        <p14:creationId xmlns:p14="http://schemas.microsoft.com/office/powerpoint/2010/main" val="248120556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110840"/>
            <a:ext cx="6512511" cy="1143000"/>
          </a:xfrm>
        </p:spPr>
        <p:txBody>
          <a:bodyPr/>
          <a:lstStyle/>
          <a:p>
            <a:pPr marL="0" indent="0" algn="ctr">
              <a:buNone/>
            </a:pPr>
            <a:r>
              <a:rPr lang="kk-KZ" dirty="0" smtClean="0"/>
              <a:t>Мәңгілік ел</a:t>
            </a:r>
            <a:endParaRPr lang="ru-RU" dirty="0"/>
          </a:p>
        </p:txBody>
      </p:sp>
      <p:sp>
        <p:nvSpPr>
          <p:cNvPr id="4" name="Прямоугольник 3"/>
          <p:cNvSpPr/>
          <p:nvPr/>
        </p:nvSpPr>
        <p:spPr>
          <a:xfrm>
            <a:off x="323529" y="2495629"/>
            <a:ext cx="8568952" cy="1569660"/>
          </a:xfrm>
          <a:prstGeom prst="rect">
            <a:avLst/>
          </a:prstGeom>
        </p:spPr>
        <p:txBody>
          <a:bodyPr wrap="square">
            <a:spAutoFit/>
          </a:bodyPr>
          <a:lstStyle/>
          <a:p>
            <a:r>
              <a:rPr lang="kk-KZ" sz="1600" dirty="0">
                <a:latin typeface="Times New Roman" pitchFamily="18" charset="0"/>
                <a:cs typeface="Times New Roman" pitchFamily="18" charset="0"/>
              </a:rPr>
              <a:t>«Мәңгілік Ел» – ұлттық сана-сезім мен отаншылдықтың дамуының жоғары деңгейіндегі, инновациялық экономика жағдайында табысты еңбек ететін, жалпыадамзаттық және ұлттық құндылықтарды бойына сіңірген, елінің тағдыры үшін жауапкершілік сезімі бар қоғамның әлеуметтік белсенді мүшелерін тәрбиелеу. «Мәңгілік Ел» жалпыұлттық патриоттық идеясы құндылықтарының қоғамдық санада, білім беру және тәрбие жүйесінде бекуін қамтамасыз ету керек.</a:t>
            </a:r>
            <a:endParaRPr lang="ru-RU" sz="1600" dirty="0">
              <a:latin typeface="Times New Roman" pitchFamily="18" charset="0"/>
              <a:cs typeface="Times New Roman" pitchFamily="18" charset="0"/>
            </a:endParaRPr>
          </a:p>
        </p:txBody>
      </p:sp>
      <p:sp>
        <p:nvSpPr>
          <p:cNvPr id="5" name="Прямоугольник 4"/>
          <p:cNvSpPr/>
          <p:nvPr/>
        </p:nvSpPr>
        <p:spPr>
          <a:xfrm>
            <a:off x="353971" y="4066284"/>
            <a:ext cx="8496944" cy="2554545"/>
          </a:xfrm>
          <a:prstGeom prst="rect">
            <a:avLst/>
          </a:prstGeom>
        </p:spPr>
        <p:txBody>
          <a:bodyPr wrap="square">
            <a:spAutoFit/>
          </a:bodyPr>
          <a:lstStyle/>
          <a:p>
            <a:r>
              <a:rPr lang="kk-KZ" sz="1600" i="1" dirty="0">
                <a:latin typeface="Times New Roman" pitchFamily="18" charset="0"/>
                <a:cs typeface="Times New Roman" pitchFamily="18" charset="0"/>
              </a:rPr>
              <a:t>- МӘҢГІЛІК ЕЛДІҢ  жеті берік негізі ретінде Жаңа Қазақстандық Патриотизмді түсінуге арналған </a:t>
            </a:r>
            <a:r>
              <a:rPr lang="kk-KZ" sz="1600" dirty="0">
                <a:latin typeface="Times New Roman" pitchFamily="18" charset="0"/>
                <a:cs typeface="Times New Roman" pitchFamily="18" charset="0"/>
              </a:rPr>
              <a:t>мемлекет орнатудың белгілері: </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1) Тәуелсіздік және Астана, Жалпыұлттық бірлік;</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2) бейбітшілік пен келісім;</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3) Зайырлы Мемлекет және Жоғары Руханият;</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4) Инновация  негізіндегі тұрақты Экономикалық Өсім;</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5) Жалпыға ортақ Еңбек Қоғамы;</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6) тарихтың, мәдениет пен тілдің ортақтығы; </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7) Ұлттық қауіпсіздік және Қазақстанның жалпы әлемдік және өңірлік проблемаларды шешуге жаһандық тұрғыдан қатысуы.</a:t>
            </a:r>
            <a:endParaRPr lang="ru-RU" sz="1600" dirty="0">
              <a:latin typeface="Times New Roman" pitchFamily="18" charset="0"/>
              <a:cs typeface="Times New Roman" pitchFamily="18" charset="0"/>
            </a:endParaRPr>
          </a:p>
        </p:txBody>
      </p:sp>
      <p:sp>
        <p:nvSpPr>
          <p:cNvPr id="6" name="TextBox 5"/>
          <p:cNvSpPr txBox="1"/>
          <p:nvPr/>
        </p:nvSpPr>
        <p:spPr>
          <a:xfrm>
            <a:off x="323528" y="767437"/>
            <a:ext cx="8568952" cy="1569660"/>
          </a:xfrm>
          <a:prstGeom prst="rect">
            <a:avLst/>
          </a:prstGeom>
          <a:noFill/>
          <a:ln w="3175">
            <a:solidFill>
              <a:schemeClr val="tx1"/>
            </a:solidFill>
          </a:ln>
        </p:spPr>
        <p:txBody>
          <a:bodyPr wrap="square" rtlCol="0">
            <a:spAutoFit/>
          </a:bodyPr>
          <a:lstStyle/>
          <a:p>
            <a:pPr algn="just"/>
            <a:r>
              <a:rPr lang="kk-KZ" sz="1600" i="1" dirty="0" smtClean="0">
                <a:latin typeface="Times New Roman" pitchFamily="18" charset="0"/>
                <a:cs typeface="Times New Roman" pitchFamily="18" charset="0"/>
              </a:rPr>
              <a:t>      Қазақстан </a:t>
            </a:r>
            <a:r>
              <a:rPr lang="kk-KZ" sz="1600" i="1" dirty="0">
                <a:latin typeface="Times New Roman" pitchFamily="18" charset="0"/>
                <a:cs typeface="Times New Roman" pitchFamily="18" charset="0"/>
              </a:rPr>
              <a:t>Республикасының Президенті Н.Ә. Назарбаевтың бастамасымен «100 нақты қадам» Ұлт жоспарын іске асыру аясында ЭЫДҰ елдерінің стандарттары негізінде адам капиталының сапасын көтеруге бағытталған білім беру саласындағы 5 қадам жоспарланған. Оның 3-уі жалпы орта білім беру жүйесіне қатысты. </a:t>
            </a:r>
            <a:endParaRPr lang="ru-RU" sz="1600" dirty="0">
              <a:latin typeface="Times New Roman" pitchFamily="18" charset="0"/>
              <a:cs typeface="Times New Roman" pitchFamily="18" charset="0"/>
            </a:endParaRPr>
          </a:p>
          <a:p>
            <a:pPr algn="just"/>
            <a:r>
              <a:rPr lang="kk-KZ" sz="1600" i="1" dirty="0" smtClean="0">
                <a:latin typeface="Times New Roman" pitchFamily="18" charset="0"/>
                <a:cs typeface="Times New Roman" pitchFamily="18" charset="0"/>
              </a:rPr>
              <a:t>89-қадам</a:t>
            </a:r>
            <a:r>
              <a:rPr lang="kk-KZ" sz="1600" i="1" dirty="0">
                <a:latin typeface="Times New Roman" pitchFamily="18" charset="0"/>
                <a:cs typeface="Times New Roman" pitchFamily="18" charset="0"/>
              </a:rPr>
              <a:t>. «Нұрлы Болашақ» ұлттық жобасын әзірлеу және жүзеге асыру. Мектептік білім берудің қолданыстағы оқу бағдарламаларына «Мәңгілік ел» құндылықтарын енгізу</a:t>
            </a:r>
            <a:r>
              <a:rPr lang="kk-KZ" sz="1600" i="1"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186582715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247" y="44624"/>
            <a:ext cx="9144000" cy="923330"/>
          </a:xfrm>
          <a:prstGeom prst="rect">
            <a:avLst/>
          </a:prstGeom>
        </p:spPr>
        <p:txBody>
          <a:bodyPr wrap="square">
            <a:spAutoFit/>
          </a:bodyPr>
          <a:lstStyle/>
          <a:p>
            <a:pPr algn="ctr"/>
            <a:r>
              <a:rPr lang="kk-KZ" b="1" dirty="0">
                <a:latin typeface="Times New Roman" pitchFamily="18" charset="0"/>
                <a:cs typeface="Times New Roman" pitchFamily="18" charset="0"/>
              </a:rPr>
              <a:t>1-4-сыныптар </a:t>
            </a:r>
            <a:endParaRPr lang="ru-RU"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Сабақтың тақырыбы: «Мен - патриотпын».</a:t>
            </a:r>
            <a:endParaRPr lang="ru-RU"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Сабақ арқауы: МЕН –КІШІ ОТАНЫМНЫҢ ПАТРИОТЫМЫН.</a:t>
            </a:r>
            <a:endParaRPr lang="ru-RU" dirty="0">
              <a:latin typeface="Times New Roman" pitchFamily="18" charset="0"/>
              <a:cs typeface="Times New Roman" pitchFamily="18" charset="0"/>
            </a:endParaRPr>
          </a:p>
        </p:txBody>
      </p:sp>
      <p:sp>
        <p:nvSpPr>
          <p:cNvPr id="5" name="Прямоугольник 4"/>
          <p:cNvSpPr/>
          <p:nvPr/>
        </p:nvSpPr>
        <p:spPr>
          <a:xfrm>
            <a:off x="1247" y="1340768"/>
            <a:ext cx="9144000" cy="923330"/>
          </a:xfrm>
          <a:prstGeom prst="rect">
            <a:avLst/>
          </a:prstGeom>
        </p:spPr>
        <p:txBody>
          <a:bodyPr wrap="square">
            <a:spAutoFit/>
          </a:bodyPr>
          <a:lstStyle/>
          <a:p>
            <a:pPr algn="ctr"/>
            <a:r>
              <a:rPr lang="kk-KZ" b="1" dirty="0">
                <a:latin typeface="Times New Roman" pitchFamily="18" charset="0"/>
                <a:cs typeface="Times New Roman" pitchFamily="18" charset="0"/>
              </a:rPr>
              <a:t>5-7-сыныптар </a:t>
            </a:r>
            <a:endParaRPr lang="ru-RU"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Сабақтың тақырыбы: «Мен - патриотпын».</a:t>
            </a:r>
            <a:endParaRPr lang="ru-RU"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Сабақтың арқауы: МЕН – МӘДЕНИ ҰЛТТЫҚ ИГІЛІКТЕР ПАТРИОТЫМЫН.</a:t>
            </a:r>
            <a:endParaRPr lang="ru-RU" dirty="0">
              <a:latin typeface="Times New Roman" pitchFamily="18" charset="0"/>
              <a:cs typeface="Times New Roman" pitchFamily="18" charset="0"/>
            </a:endParaRPr>
          </a:p>
        </p:txBody>
      </p:sp>
      <p:sp>
        <p:nvSpPr>
          <p:cNvPr id="6" name="Прямоугольник 5"/>
          <p:cNvSpPr/>
          <p:nvPr/>
        </p:nvSpPr>
        <p:spPr>
          <a:xfrm>
            <a:off x="107504" y="2708920"/>
            <a:ext cx="9178961" cy="3693319"/>
          </a:xfrm>
          <a:prstGeom prst="rect">
            <a:avLst/>
          </a:prstGeom>
        </p:spPr>
        <p:txBody>
          <a:bodyPr wrap="square">
            <a:spAutoFit/>
          </a:bodyPr>
          <a:lstStyle/>
          <a:p>
            <a:pPr algn="ctr"/>
            <a:r>
              <a:rPr lang="kk-KZ" b="1" dirty="0">
                <a:latin typeface="Times New Roman" pitchFamily="18" charset="0"/>
                <a:cs typeface="Times New Roman" pitchFamily="18" charset="0"/>
              </a:rPr>
              <a:t>8-9-сыныптар </a:t>
            </a:r>
            <a:endParaRPr lang="ru-RU"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Сабақтың тақырыбы: «Мен-патриотпын».</a:t>
            </a:r>
            <a:endParaRPr lang="ru-RU" dirty="0">
              <a:latin typeface="Times New Roman" pitchFamily="18" charset="0"/>
              <a:cs typeface="Times New Roman" pitchFamily="18" charset="0"/>
            </a:endParaRPr>
          </a:p>
          <a:p>
            <a:pPr algn="ctr"/>
            <a:r>
              <a:rPr lang="kk-KZ" b="1" dirty="0">
                <a:latin typeface="Times New Roman" pitchFamily="18" charset="0"/>
                <a:cs typeface="Times New Roman" pitchFamily="18" charset="0"/>
              </a:rPr>
              <a:t>Сабақтың арқауы: «МЕН – ПАТРИОТ – </a:t>
            </a:r>
            <a:r>
              <a:rPr lang="kk-KZ" b="1" dirty="0" smtClean="0">
                <a:latin typeface="Times New Roman" pitchFamily="18" charset="0"/>
                <a:cs typeface="Times New Roman" pitchFamily="18" charset="0"/>
              </a:rPr>
              <a:t>АЗАМАТ</a:t>
            </a:r>
          </a:p>
          <a:p>
            <a:pPr algn="ctr"/>
            <a:endParaRPr lang="kk-KZ" b="1" dirty="0">
              <a:latin typeface="Times New Roman" pitchFamily="18" charset="0"/>
              <a:cs typeface="Times New Roman" pitchFamily="18" charset="0"/>
            </a:endParaRPr>
          </a:p>
          <a:p>
            <a:r>
              <a:rPr lang="kk-KZ" b="1" dirty="0" smtClean="0">
                <a:latin typeface="Times New Roman" pitchFamily="18" charset="0"/>
                <a:cs typeface="Times New Roman" pitchFamily="18" charset="0"/>
              </a:rPr>
              <a:t>«</a:t>
            </a:r>
            <a:r>
              <a:rPr lang="kk-KZ" b="1" dirty="0">
                <a:latin typeface="Times New Roman" pitchFamily="18" charset="0"/>
                <a:cs typeface="Times New Roman" pitchFamily="18" charset="0"/>
              </a:rPr>
              <a:t>Болашаққа бағдар: рухани жаңғыру</a:t>
            </a:r>
            <a:r>
              <a:rPr lang="kk-KZ" b="1" dirty="0" smtClean="0">
                <a:latin typeface="Times New Roman" pitchFamily="18" charset="0"/>
                <a:cs typeface="Times New Roman" pitchFamily="18" charset="0"/>
              </a:rPr>
              <a:t>»</a:t>
            </a:r>
          </a:p>
          <a:p>
            <a:r>
              <a:rPr lang="kk-KZ" b="1" dirty="0" smtClean="0">
                <a:latin typeface="Times New Roman" pitchFamily="18" charset="0"/>
                <a:cs typeface="Times New Roman" pitchFamily="18" charset="0"/>
              </a:rPr>
              <a:t> 1</a:t>
            </a:r>
            <a:r>
              <a:rPr lang="kk-KZ" b="1" dirty="0">
                <a:latin typeface="Times New Roman" pitchFamily="18" charset="0"/>
                <a:cs typeface="Times New Roman" pitchFamily="18" charset="0"/>
              </a:rPr>
              <a:t>. Бәсекелік қабілет</a:t>
            </a:r>
            <a:endParaRPr lang="ru-RU" dirty="0">
              <a:latin typeface="Times New Roman" pitchFamily="18" charset="0"/>
              <a:cs typeface="Times New Roman" pitchFamily="18" charset="0"/>
            </a:endParaRPr>
          </a:p>
          <a:p>
            <a:r>
              <a:rPr lang="kk-KZ" b="1" dirty="0" smtClean="0">
                <a:latin typeface="Times New Roman" pitchFamily="18" charset="0"/>
                <a:cs typeface="Times New Roman" pitchFamily="18" charset="0"/>
              </a:rPr>
              <a:t>2</a:t>
            </a:r>
            <a:r>
              <a:rPr lang="kk-KZ" b="1" dirty="0">
                <a:latin typeface="Times New Roman" pitchFamily="18" charset="0"/>
                <a:cs typeface="Times New Roman" pitchFamily="18" charset="0"/>
              </a:rPr>
              <a:t>. </a:t>
            </a:r>
            <a:r>
              <a:rPr lang="kk-KZ" b="1" dirty="0" smtClean="0">
                <a:latin typeface="Times New Roman" pitchFamily="18" charset="0"/>
                <a:cs typeface="Times New Roman" pitchFamily="18" charset="0"/>
              </a:rPr>
              <a:t>Прагматизм</a:t>
            </a:r>
          </a:p>
          <a:p>
            <a:r>
              <a:rPr lang="ru-RU" b="1" dirty="0">
                <a:latin typeface="Times New Roman" pitchFamily="18" charset="0"/>
                <a:cs typeface="Times New Roman" pitchFamily="18" charset="0"/>
              </a:rPr>
              <a:t>3. </a:t>
            </a:r>
            <a:r>
              <a:rPr lang="ru-RU" b="1" dirty="0" err="1">
                <a:latin typeface="Times New Roman" pitchFamily="18" charset="0"/>
                <a:cs typeface="Times New Roman" pitchFamily="18" charset="0"/>
              </a:rPr>
              <a:t>Ұлттық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бірегейлікті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сақтау</a:t>
            </a:r>
            <a:endParaRPr lang="ru-RU" dirty="0">
              <a:latin typeface="Times New Roman" pitchFamily="18" charset="0"/>
              <a:cs typeface="Times New Roman" pitchFamily="18" charset="0"/>
            </a:endParaRPr>
          </a:p>
          <a:p>
            <a:r>
              <a:rPr lang="ru-RU" b="1" dirty="0" smtClean="0">
                <a:latin typeface="Times New Roman" pitchFamily="18" charset="0"/>
                <a:cs typeface="Times New Roman" pitchFamily="18" charset="0"/>
              </a:rPr>
              <a:t>4</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Білімнің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салтанат</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құруы</a:t>
            </a:r>
            <a:endParaRPr lang="ru-RU" dirty="0">
              <a:latin typeface="Times New Roman" pitchFamily="18" charset="0"/>
              <a:cs typeface="Times New Roman" pitchFamily="18" charset="0"/>
            </a:endParaRPr>
          </a:p>
          <a:p>
            <a:r>
              <a:rPr lang="ru-RU" b="1" dirty="0" smtClean="0">
                <a:latin typeface="Times New Roman" pitchFamily="18" charset="0"/>
                <a:cs typeface="Times New Roman" pitchFamily="18" charset="0"/>
              </a:rPr>
              <a:t>5</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Қазақстанның</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революциялық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емес</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эволюциялық</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дамуы</a:t>
            </a:r>
            <a:endParaRPr lang="ru-RU" dirty="0">
              <a:latin typeface="Times New Roman" pitchFamily="18" charset="0"/>
              <a:cs typeface="Times New Roman" pitchFamily="18" charset="0"/>
            </a:endParaRPr>
          </a:p>
          <a:p>
            <a:r>
              <a:rPr lang="kk-KZ" b="1" dirty="0">
                <a:latin typeface="Times New Roman" pitchFamily="18" charset="0"/>
                <a:cs typeface="Times New Roman" pitchFamily="18" charset="0"/>
              </a:rPr>
              <a:t>6. Сананың ашықтығы</a:t>
            </a: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a:p>
            <a:pPr algn="ct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86642508"/>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9939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51" name="Picture 3" descr="Картинки по запросу внимание"/>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395536" y="145762"/>
            <a:ext cx="614363" cy="61436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5"/>
          <p:cNvSpPr>
            <a:spLocks noChangeArrowheads="1"/>
          </p:cNvSpPr>
          <p:nvPr/>
        </p:nvSpPr>
        <p:spPr bwMode="auto">
          <a:xfrm>
            <a:off x="611560" y="1061"/>
            <a:ext cx="8568952" cy="674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31800" defTabSz="914400" rtl="0" eaLnBrk="1" fontAlgn="base" latinLnBrk="0" hangingPunct="1">
              <a:lnSpc>
                <a:spcPct val="100000"/>
              </a:lnSpc>
              <a:spcBef>
                <a:spcPct val="0"/>
              </a:spcBef>
              <a:spcAft>
                <a:spcPct val="0"/>
              </a:spcAft>
              <a:buClrTx/>
              <a:buSzTx/>
              <a:buFontTx/>
              <a:buNone/>
              <a:tabLst/>
            </a:pPr>
            <a:r>
              <a:rPr kumimoji="0" lang="kk-KZ" sz="16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Назар аударыңыз! </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2017-2018 оқу жылында «Қазақстан тарихы», </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«География» және «Қазақ әдебиеті» пәндері бойынша  білім беру </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ұйымдарында «Туған ел» кең ауқымды  мақсатқа бағытталған</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«Туған жер» бағдарламасын іске асыру барысында сабақты мұражайларда, </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мәдени ұйым салаларында, тарихи ғимараттарда өткізу үшін жылына 5 сағат бөлініп отыр</a:t>
            </a:r>
            <a:r>
              <a:rPr kumimoji="0" lang="kk-KZ" sz="160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 </a:t>
            </a:r>
            <a:r>
              <a:rPr kumimoji="0" lang="kk-KZ" sz="160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(мектептен тыс жерлерде). Қажетті ғимараттардың болмауы себепті мұндай сабақтарды </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ұйымдастыра  алмайтын ауыл мектептері үшін арнайы бейнематериалдар әзірленеді. Бұл бейнематериалдар әзірленуіне</a:t>
            </a:r>
          </a:p>
          <a:p>
            <a:pPr marL="0" marR="0" lvl="0" indent="431800" defTabSz="914400" rtl="0" eaLnBrk="1" fontAlgn="base" latinLnBrk="0" hangingPunct="1">
              <a:lnSpc>
                <a:spcPct val="100000"/>
              </a:lnSpc>
              <a:spcBef>
                <a:spcPct val="0"/>
              </a:spcBef>
              <a:spcAft>
                <a:spcPct val="0"/>
              </a:spcAft>
              <a:buClrTx/>
              <a:buSzTx/>
              <a:buFontTx/>
              <a:buNone/>
              <a:tabLst/>
            </a:pPr>
            <a:r>
              <a:rPr kumimoji="0" lang="kk-KZ" sz="160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қарай білім басқармаларына жіберіледі. </a:t>
            </a:r>
          </a:p>
          <a:p>
            <a:pPr marL="0" marR="0" lvl="0" indent="431800" defTabSz="914400" rtl="0" eaLnBrk="1" fontAlgn="base" latinLnBrk="0" hangingPunct="1">
              <a:lnSpc>
                <a:spcPct val="100000"/>
              </a:lnSpc>
              <a:spcBef>
                <a:spcPct val="0"/>
              </a:spcBef>
              <a:spcAft>
                <a:spcPct val="0"/>
              </a:spcAft>
              <a:buClrTx/>
              <a:buSzTx/>
              <a:buFontTx/>
              <a:buNone/>
              <a:tabLst/>
            </a:pPr>
            <a:endParaRPr lang="kk-KZ" sz="1600" dirty="0">
              <a:solidFill>
                <a:srgbClr val="000000"/>
              </a:solidFill>
              <a:latin typeface="Times New Roman" pitchFamily="18" charset="0"/>
              <a:cs typeface="Times New Roman" pitchFamily="18" charset="0"/>
            </a:endParaRPr>
          </a:p>
          <a:p>
            <a:r>
              <a:rPr lang="kk-KZ" sz="1600" dirty="0" smtClean="0">
                <a:latin typeface="Times New Roman" pitchFamily="18" charset="0"/>
                <a:cs typeface="Times New Roman" pitchFamily="18" charset="0"/>
              </a:rPr>
              <a:t>Мереке </a:t>
            </a:r>
            <a:r>
              <a:rPr lang="kk-KZ" sz="1600" dirty="0">
                <a:latin typeface="Times New Roman" pitchFamily="18" charset="0"/>
                <a:cs typeface="Times New Roman" pitchFamily="18" charset="0"/>
              </a:rPr>
              <a:t>күндеріне сәйкес келген сабақтар, сабақ кестесінде көрсетілген, қайталауға берілген сағаттардың есебінен, оқу пәндерінің мазмұнына  кіріктіру арқылы келесі  жұмыс  күндеріне ауыстырылады. </a:t>
            </a:r>
            <a:endParaRPr lang="kk-KZ" sz="1600" dirty="0" smtClean="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Үй тапсырмасын:</a:t>
            </a:r>
            <a:endParaRPr lang="ru-RU" sz="1600" dirty="0">
              <a:latin typeface="Times New Roman" pitchFamily="18" charset="0"/>
              <a:cs typeface="Times New Roman" pitchFamily="18" charset="0"/>
            </a:endParaRPr>
          </a:p>
          <a:p>
            <a:pPr lvl="0"/>
            <a:r>
              <a:rPr lang="kk-KZ" sz="1600" dirty="0">
                <a:latin typeface="Times New Roman" pitchFamily="18" charset="0"/>
                <a:cs typeface="Times New Roman" pitchFamily="18" charset="0"/>
              </a:rPr>
              <a:t>мерекелік және демалыс күндері (жалпы дамуы үшін көркем, қосымша әдебиеттерді оқу, математикалық мектептер үшін жобалық жұмыстарорындау  мен  есептер шешуден басқа);</a:t>
            </a:r>
            <a:endParaRPr lang="ru-RU" sz="1600" dirty="0">
              <a:latin typeface="Times New Roman" pitchFamily="18" charset="0"/>
              <a:cs typeface="Times New Roman" pitchFamily="18" charset="0"/>
            </a:endParaRPr>
          </a:p>
          <a:p>
            <a:pPr lvl="0"/>
            <a:r>
              <a:rPr lang="kk-KZ" sz="1600" dirty="0">
                <a:latin typeface="Times New Roman" pitchFamily="18" charset="0"/>
                <a:cs typeface="Times New Roman" pitchFamily="18" charset="0"/>
              </a:rPr>
              <a:t>бақылау жұмыстарын өткізгеннен кейін;</a:t>
            </a:r>
            <a:endParaRPr lang="ru-RU" sz="1600" dirty="0">
              <a:latin typeface="Times New Roman" pitchFamily="18" charset="0"/>
              <a:cs typeface="Times New Roman" pitchFamily="18" charset="0"/>
            </a:endParaRPr>
          </a:p>
          <a:p>
            <a:pPr lvl="0"/>
            <a:r>
              <a:rPr lang="kk-KZ" sz="1600" dirty="0">
                <a:latin typeface="Times New Roman" pitchFamily="18" charset="0"/>
                <a:cs typeface="Times New Roman" pitchFamily="18" charset="0"/>
              </a:rPr>
              <a:t>бірінші сынып білім алушыларына (екінші жартыжылдықтан бастап  көлемі 20 минуттан аспайтын уақытта оқу бойынша тапсырмалар болуы мүмкін) бермеу ұсынылады</a:t>
            </a:r>
            <a:r>
              <a:rPr lang="kk-KZ" sz="1600" dirty="0" smtClean="0">
                <a:latin typeface="Times New Roman" pitchFamily="18" charset="0"/>
                <a:cs typeface="Times New Roman" pitchFamily="18" charset="0"/>
              </a:rPr>
              <a:t>.</a:t>
            </a:r>
          </a:p>
          <a:p>
            <a:endParaRPr lang="kk-KZ"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2016-2017 </a:t>
            </a:r>
            <a:r>
              <a:rPr lang="kk-KZ" sz="1600" dirty="0">
                <a:latin typeface="Times New Roman" pitchFamily="18" charset="0"/>
                <a:cs typeface="Times New Roman" pitchFamily="18" charset="0"/>
              </a:rPr>
              <a:t>оқу жылынан бастап республика мектептерінің бірте-бірте бес күндік оқытуға көшуі басталды. 2016-2017 оқу жылы бес күндікке республиканың бірінші сыныптары көшті. 2017-2018 оқу жылы бес күндік оқу аптасына 2, 5, 7-сыныптар көшеді.</a:t>
            </a:r>
            <a:endParaRPr lang="ru-RU" sz="1600" dirty="0">
              <a:latin typeface="Times New Roman" pitchFamily="18" charset="0"/>
              <a:cs typeface="Times New Roman" pitchFamily="18" charset="0"/>
            </a:endParaRPr>
          </a:p>
          <a:p>
            <a:r>
              <a:rPr lang="kk-KZ" sz="1600" b="1" i="1" dirty="0">
                <a:latin typeface="Times New Roman" pitchFamily="18" charset="0"/>
                <a:cs typeface="Times New Roman" pitchFamily="18" charset="0"/>
              </a:rPr>
              <a:t> </a:t>
            </a:r>
            <a:endParaRPr lang="ru-RU" sz="1600" dirty="0">
              <a:latin typeface="Times New Roman" pitchFamily="18" charset="0"/>
              <a:cs typeface="Times New Roman" pitchFamily="18" charset="0"/>
            </a:endParaRPr>
          </a:p>
          <a:p>
            <a:r>
              <a:rPr lang="kk-KZ" sz="1600" b="1" i="1" dirty="0">
                <a:latin typeface="Times New Roman" pitchFamily="18" charset="0"/>
                <a:cs typeface="Times New Roman" pitchFamily="18" charset="0"/>
              </a:rPr>
              <a:t>Назар аударыңыз</a:t>
            </a:r>
            <a:r>
              <a:rPr lang="kk-KZ" sz="1600" i="1" dirty="0">
                <a:latin typeface="Times New Roman" pitchFamily="18" charset="0"/>
                <a:cs typeface="Times New Roman" pitchFamily="18" charset="0"/>
              </a:rPr>
              <a:t>! </a:t>
            </a:r>
            <a:r>
              <a:rPr lang="kk-KZ" sz="1600" b="1" i="1" dirty="0">
                <a:latin typeface="Times New Roman" pitchFamily="18" charset="0"/>
                <a:cs typeface="Times New Roman" pitchFamily="18" charset="0"/>
              </a:rPr>
              <a:t>Сенбі күндері вариативтік компоненттегі сабақтар өткізіледі.</a:t>
            </a:r>
            <a:r>
              <a:rPr lang="kk-KZ" sz="1600" i="1" dirty="0">
                <a:latin typeface="Times New Roman" pitchFamily="18" charset="0"/>
                <a:cs typeface="Times New Roman" pitchFamily="18" charset="0"/>
              </a:rPr>
              <a:t> </a:t>
            </a:r>
            <a:endParaRPr kumimoji="0" lang="kk-KZ" sz="160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397957526"/>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0" y="-9939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51" name="Picture 3" descr="Картинки по запросу внимание"/>
          <p:cNvPicPr>
            <a:picLocks noChangeAspect="1" noChangeArrowheads="1"/>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395536" y="145762"/>
            <a:ext cx="614363" cy="61436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5"/>
          <p:cNvSpPr>
            <a:spLocks noChangeArrowheads="1"/>
          </p:cNvSpPr>
          <p:nvPr/>
        </p:nvSpPr>
        <p:spPr bwMode="auto">
          <a:xfrm>
            <a:off x="395536" y="188640"/>
            <a:ext cx="8352928"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just"/>
            <a:r>
              <a:rPr kumimoji="0" lang="kk-KZ" sz="1600" b="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Назар аударыңыз! </a:t>
            </a:r>
          </a:p>
          <a:p>
            <a:pPr algn="just"/>
            <a:endParaRPr lang="kk-KZ" sz="1600" dirty="0" smtClean="0">
              <a:latin typeface="Times New Roman" pitchFamily="18" charset="0"/>
              <a:cs typeface="Times New Roman" pitchFamily="18" charset="0"/>
            </a:endParaRPr>
          </a:p>
          <a:p>
            <a:pPr algn="just"/>
            <a:r>
              <a:rPr lang="x-none" sz="1600" smtClean="0">
                <a:latin typeface="Times New Roman" pitchFamily="18" charset="0"/>
                <a:cs typeface="Times New Roman" pitchFamily="18" charset="0"/>
              </a:rPr>
              <a:t>«</a:t>
            </a:r>
            <a:r>
              <a:rPr lang="kk-KZ" sz="1600" dirty="0" smtClean="0">
                <a:latin typeface="Times New Roman" pitchFamily="18" charset="0"/>
                <a:cs typeface="Times New Roman" pitchFamily="18" charset="0"/>
              </a:rPr>
              <a:t>Дене шынықтыру</a:t>
            </a:r>
            <a:r>
              <a:rPr lang="x-none" sz="1600" smtClean="0">
                <a:latin typeface="Times New Roman" pitchFamily="18" charset="0"/>
                <a:cs typeface="Times New Roman" pitchFamily="18" charset="0"/>
              </a:rPr>
              <a:t>»</a:t>
            </a:r>
            <a:r>
              <a:rPr lang="kk-KZ" sz="1600" dirty="0" smtClean="0">
                <a:latin typeface="Times New Roman" pitchFamily="18" charset="0"/>
                <a:cs typeface="Times New Roman" pitchFamily="18" charset="0"/>
              </a:rPr>
              <a:t> пәні бойынша оқу бағдарламасындағы «Спорттық ойындар» бөліміне бөлінген сағаттар аясында детті түрде оқу бағдарламасындағы  материалдарды орындау кезінде барлық сыныптарда үнемі</a:t>
            </a:r>
            <a:r>
              <a:rPr lang="x-none" sz="1600" smtClean="0">
                <a:latin typeface="Times New Roman" pitchFamily="18" charset="0"/>
                <a:cs typeface="Times New Roman" pitchFamily="18" charset="0"/>
              </a:rPr>
              <a:t> футбол</a:t>
            </a:r>
            <a:r>
              <a:rPr lang="kk-KZ" sz="1600" dirty="0" smtClean="0">
                <a:latin typeface="Times New Roman" pitchFamily="18" charset="0"/>
                <a:cs typeface="Times New Roman" pitchFamily="18" charset="0"/>
              </a:rPr>
              <a:t>, </a:t>
            </a:r>
            <a:r>
              <a:rPr lang="x-none" sz="1600" smtClean="0">
                <a:latin typeface="Times New Roman" pitchFamily="18" charset="0"/>
                <a:cs typeface="Times New Roman" pitchFamily="18" charset="0"/>
              </a:rPr>
              <a:t>волейбол, баскетбол</a:t>
            </a:r>
            <a:r>
              <a:rPr lang="kk-KZ" sz="1600" dirty="0" smtClean="0">
                <a:latin typeface="Times New Roman" pitchFamily="18" charset="0"/>
                <a:cs typeface="Times New Roman" pitchFamily="18" charset="0"/>
              </a:rPr>
              <a:t> бойынша жарыстар өткізу ұсынылады. Ол үшін сабақ кестесін құру барысында біріншіден, қосарланған сабақтарды, екіншіден, бір параллелдегі екі сыныпқа дене тәрбиесі сабақтарын қатар өткізуді қарастыру қажет. Екі сыныптан артық сыныптарды қосып оқыту үшін оқыту айларына, футбол, волейбол және баскетболға арналған спорт алаңдарына, спорт залының көлеміне қарай  және т.б. жағдайларға байланысты қарастыру қажет.</a:t>
            </a:r>
            <a:endParaRPr lang="ru-RU" sz="1600" dirty="0" smtClean="0">
              <a:latin typeface="Times New Roman" pitchFamily="18" charset="0"/>
              <a:cs typeface="Times New Roman" pitchFamily="18" charset="0"/>
            </a:endParaRPr>
          </a:p>
          <a:p>
            <a:pPr algn="just"/>
            <a:r>
              <a:rPr lang="kk-KZ" sz="1600" dirty="0" smtClean="0">
                <a:latin typeface="Times New Roman" pitchFamily="18" charset="0"/>
                <a:cs typeface="Times New Roman" pitchFamily="18" charset="0"/>
              </a:rPr>
              <a:t>Сонымен қатар, дене шынықтыру сабақтарын сенбі күндері таза ауада  спорттық жарыстар түрінде өткізу және ол жарысқа  балалардың ата-аналарын шақыру ұсынылады. </a:t>
            </a:r>
            <a:endParaRPr lang="ru-RU" sz="1600" dirty="0" smtClean="0">
              <a:latin typeface="Times New Roman" pitchFamily="18" charset="0"/>
              <a:cs typeface="Times New Roman" pitchFamily="18" charset="0"/>
            </a:endParaRPr>
          </a:p>
          <a:p>
            <a:pPr algn="just"/>
            <a:r>
              <a:rPr lang="kk-KZ" sz="1600" dirty="0" smtClean="0">
                <a:latin typeface="Times New Roman" pitchFamily="18" charset="0"/>
                <a:cs typeface="Times New Roman" pitchFamily="18" charset="0"/>
              </a:rPr>
              <a:t>Сабақ уақытында немесе сенбі күндері спорттық жарыстар түрінде  өткізілген сабақтар дене шынықтыру мұғалімдерінің жүктемесіне енеді. Егер дене шынықтыру сабақтарын бір параллелдегі  сыныптарға әртүрлі мұғалім өткізетін болса, онда бұл сағаттар әрбір мұғалімнің оқу жүктемесіне енгізіледі.</a:t>
            </a:r>
            <a:endParaRPr kumimoji="0" lang="kk-KZ" sz="160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3649282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51520" y="523123"/>
            <a:ext cx="8699294"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31800"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Мақсаты:</a:t>
            </a:r>
          </a:p>
          <a:p>
            <a:r>
              <a:rPr lang="kk-KZ" sz="2000" dirty="0" smtClean="0">
                <a:latin typeface="Times New Roman" pitchFamily="18" charset="0"/>
                <a:cs typeface="Times New Roman" pitchFamily="18" charset="0"/>
              </a:rPr>
              <a:t>Дүниежүзілік </a:t>
            </a:r>
            <a:r>
              <a:rPr lang="kk-KZ" sz="2000" dirty="0">
                <a:latin typeface="Times New Roman" pitchFamily="18" charset="0"/>
                <a:cs typeface="Times New Roman" pitchFamily="18" charset="0"/>
              </a:rPr>
              <a:t>экономикалық форум XXI ғасырдағы табысты адамның білімі мен іскерлігінің 16 түрін атап көрсетті. Олар: </a:t>
            </a:r>
            <a:endParaRPr lang="ru-RU" sz="2000" dirty="0">
              <a:latin typeface="Times New Roman" pitchFamily="18" charset="0"/>
              <a:cs typeface="Times New Roman" pitchFamily="18" charset="0"/>
            </a:endParaRPr>
          </a:p>
          <a:p>
            <a:pPr lvl="0"/>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к</a:t>
            </a:r>
            <a:r>
              <a:rPr lang="ru-RU" sz="2000" dirty="0" err="1" smtClean="0">
                <a:latin typeface="Times New Roman" pitchFamily="18" charset="0"/>
                <a:cs typeface="Times New Roman" pitchFamily="18" charset="0"/>
              </a:rPr>
              <a:t>омандадағы</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жұмыс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дағдылары</a:t>
            </a:r>
            <a:r>
              <a:rPr lang="ru-RU" sz="2000" dirty="0">
                <a:latin typeface="Times New Roman" pitchFamily="18" charset="0"/>
                <a:cs typeface="Times New Roman" pitchFamily="18" charset="0"/>
              </a:rPr>
              <a:t>;</a:t>
            </a:r>
          </a:p>
          <a:p>
            <a:pPr lvl="0"/>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көшбасшылық</a:t>
            </a:r>
            <a:r>
              <a:rPr lang="ru-RU" sz="2000" dirty="0" smtClean="0">
                <a:latin typeface="Times New Roman" pitchFamily="18" charset="0"/>
                <a:cs typeface="Times New Roman" pitchFamily="18" charset="0"/>
              </a:rPr>
              <a:t> </a:t>
            </a:r>
            <a:r>
              <a:rPr lang="ru-RU" sz="2000" dirty="0" err="1">
                <a:latin typeface="Times New Roman" pitchFamily="18" charset="0"/>
                <a:cs typeface="Times New Roman" pitchFamily="18" charset="0"/>
              </a:rPr>
              <a:t>қасиет</a:t>
            </a:r>
            <a:r>
              <a:rPr lang="ru-RU" sz="2000" dirty="0">
                <a:latin typeface="Times New Roman" pitchFamily="18" charset="0"/>
                <a:cs typeface="Times New Roman" pitchFamily="18" charset="0"/>
              </a:rPr>
              <a:t>; </a:t>
            </a:r>
          </a:p>
          <a:p>
            <a:pPr lvl="0"/>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бастамашылық</a:t>
            </a:r>
            <a:r>
              <a:rPr lang="ru-RU" sz="2000" dirty="0">
                <a:latin typeface="Times New Roman" pitchFamily="18" charset="0"/>
                <a:cs typeface="Times New Roman" pitchFamily="18" charset="0"/>
              </a:rPr>
              <a:t>; </a:t>
            </a:r>
          </a:p>
          <a:p>
            <a:pPr lvl="0"/>
            <a:r>
              <a:rPr lang="ru-RU" sz="2000" dirty="0" smtClean="0">
                <a:latin typeface="Times New Roman" pitchFamily="18" charset="0"/>
                <a:cs typeface="Times New Roman" pitchFamily="18" charset="0"/>
              </a:rPr>
              <a:t>- IT-</a:t>
            </a:r>
            <a:r>
              <a:rPr lang="ru-RU" sz="2000" dirty="0" err="1" smtClean="0">
                <a:latin typeface="Times New Roman" pitchFamily="18" charset="0"/>
                <a:cs typeface="Times New Roman" pitchFamily="18" charset="0"/>
              </a:rPr>
              <a:t>құзыреттілік</a:t>
            </a:r>
            <a:r>
              <a:rPr lang="ru-RU" sz="2000" dirty="0" smtClean="0">
                <a:latin typeface="Times New Roman" pitchFamily="18" charset="0"/>
                <a:cs typeface="Times New Roman" pitchFamily="18" charset="0"/>
              </a:rPr>
              <a:t> </a:t>
            </a:r>
            <a:r>
              <a:rPr lang="ru-RU" sz="2000" dirty="0">
                <a:latin typeface="Times New Roman" pitchFamily="18" charset="0"/>
                <a:cs typeface="Times New Roman" pitchFamily="18" charset="0"/>
              </a:rPr>
              <a:t>(</a:t>
            </a:r>
            <a:r>
              <a:rPr lang="ru-RU" sz="2000" dirty="0" err="1">
                <a:latin typeface="Times New Roman" pitchFamily="18" charset="0"/>
                <a:cs typeface="Times New Roman" pitchFamily="18" charset="0"/>
              </a:rPr>
              <a:t>айти-құзыреттілік</a:t>
            </a:r>
            <a:r>
              <a:rPr lang="ru-RU" sz="2000" dirty="0">
                <a:latin typeface="Times New Roman" pitchFamily="18" charset="0"/>
                <a:cs typeface="Times New Roman" pitchFamily="18" charset="0"/>
              </a:rPr>
              <a:t>);</a:t>
            </a:r>
          </a:p>
          <a:p>
            <a:pPr lvl="0"/>
            <a:r>
              <a:rPr lang="kk-KZ" sz="2000" dirty="0" smtClean="0">
                <a:latin typeface="Times New Roman" pitchFamily="18" charset="0"/>
                <a:cs typeface="Times New Roman" pitchFamily="18" charset="0"/>
              </a:rPr>
              <a:t>- қаржылық </a:t>
            </a:r>
            <a:r>
              <a:rPr lang="kk-KZ" sz="2000" dirty="0">
                <a:latin typeface="Times New Roman" pitchFamily="18" charset="0"/>
                <a:cs typeface="Times New Roman" pitchFamily="18" charset="0"/>
              </a:rPr>
              <a:t>және азаматтық сауаттылық және т.б.</a:t>
            </a:r>
            <a:endParaRPr lang="ru-RU" sz="2000" dirty="0">
              <a:latin typeface="Times New Roman" pitchFamily="18" charset="0"/>
              <a:cs typeface="Times New Roman" pitchFamily="18" charset="0"/>
            </a:endParaRPr>
          </a:p>
          <a:p>
            <a:r>
              <a:rPr lang="kk-KZ" sz="2000" dirty="0">
                <a:latin typeface="Times New Roman" pitchFamily="18" charset="0"/>
                <a:cs typeface="Times New Roman" pitchFamily="18" charset="0"/>
              </a:rPr>
              <a:t>2015 жылы Экономикалық ынтымақтастық және даму ұйымының (ЭЫДҰ) Білім беру саясаты  комитеті «Білім мен дағдылардың болашағы: Білім беру-2030» атты жаңа жобаны іске асыруды бастады.</a:t>
            </a:r>
            <a:endParaRPr lang="ru-RU" sz="2000" dirty="0">
              <a:latin typeface="Times New Roman" pitchFamily="18" charset="0"/>
              <a:cs typeface="Times New Roman" pitchFamily="18" charset="0"/>
            </a:endParaRPr>
          </a:p>
          <a:p>
            <a:pPr marL="0" marR="0" lvl="0" indent="431800" defTabSz="914400" rtl="0" eaLnBrk="1" fontAlgn="base" latinLnBrk="0" hangingPunct="1">
              <a:lnSpc>
                <a:spcPct val="100000"/>
              </a:lnSpc>
              <a:spcBef>
                <a:spcPct val="0"/>
              </a:spcBef>
              <a:spcAft>
                <a:spcPct val="0"/>
              </a:spcAft>
              <a:buClrTx/>
              <a:buSzTx/>
              <a:buFontTx/>
              <a:buNone/>
              <a:tabLst/>
            </a:pPr>
            <a:endParaRPr kumimoji="0" lang="kk-KZ"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indent="431800" fontAlgn="base">
              <a:spcBef>
                <a:spcPct val="0"/>
              </a:spcBef>
              <a:spcAft>
                <a:spcPct val="0"/>
              </a:spcAft>
            </a:pPr>
            <a:r>
              <a:rPr lang="kk-KZ" sz="2000" b="1" i="1" u="sng" dirty="0">
                <a:latin typeface="Times New Roman" pitchFamily="18" charset="0"/>
                <a:cs typeface="Times New Roman" pitchFamily="18" charset="0"/>
              </a:rPr>
              <a:t>Дәстүрлі оқыту </a:t>
            </a:r>
            <a:r>
              <a:rPr lang="kk-KZ" sz="2000" dirty="0">
                <a:latin typeface="Times New Roman" pitchFamily="18" charset="0"/>
                <a:cs typeface="Times New Roman" pitchFamily="18" charset="0"/>
              </a:rPr>
              <a:t>қазақстандық мектеп білім алушыларының академиялық білімдерінің жеткілікті деңгейін қамтамасыз етеді, бірақ сол білімді өз бетімен алуды, талдауды және оларды тиімді пайдалана білу үшін </a:t>
            </a:r>
            <a:r>
              <a:rPr lang="kk-KZ" sz="2000" b="1" i="1" u="sng" dirty="0">
                <a:latin typeface="Times New Roman" pitchFamily="18" charset="0"/>
                <a:cs typeface="Times New Roman" pitchFamily="18" charset="0"/>
              </a:rPr>
              <a:t>дайындаймайды.</a:t>
            </a:r>
            <a:endParaRPr lang="ru-RU" sz="2000" b="1" i="1" u="sng" dirty="0">
              <a:latin typeface="Times New Roman" pitchFamily="18" charset="0"/>
              <a:cs typeface="Times New Roman" pitchFamily="18" charset="0"/>
            </a:endParaRPr>
          </a:p>
          <a:p>
            <a:pPr marL="0" marR="0" lvl="0" indent="431800" defTabSz="914400" rtl="0" eaLnBrk="1" fontAlgn="base" latinLnBrk="0" hangingPunct="1">
              <a:lnSpc>
                <a:spcPct val="100000"/>
              </a:lnSpc>
              <a:spcBef>
                <a:spcPct val="0"/>
              </a:spcBef>
              <a:spcAft>
                <a:spcPct val="0"/>
              </a:spcAft>
              <a:buClrTx/>
              <a:buSzTx/>
              <a:buFontTx/>
              <a:buNone/>
              <a:tabLst/>
            </a:pPr>
            <a:endParaRPr kumimoji="0" lang="kk-KZ"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431800" defTabSz="914400" rtl="0" eaLnBrk="1" fontAlgn="base" latinLnBrk="0" hangingPunct="1">
              <a:lnSpc>
                <a:spcPct val="100000"/>
              </a:lnSpc>
              <a:spcBef>
                <a:spcPct val="0"/>
              </a:spcBef>
              <a:spcAft>
                <a:spcPct val="0"/>
              </a:spcAft>
              <a:buClrTx/>
              <a:buSzTx/>
              <a:buFontTx/>
              <a:buNone/>
              <a:tabLst/>
            </a:pPr>
            <a:endParaRPr lang="kk-KZ"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1397957526"/>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a:spLocks noChangeArrowheads="1"/>
          </p:cNvSpPr>
          <p:nvPr/>
        </p:nvSpPr>
        <p:spPr bwMode="auto">
          <a:xfrm>
            <a:off x="251520" y="499894"/>
            <a:ext cx="8699294"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kk-KZ" b="1" u="sng" dirty="0" smtClean="0">
                <a:latin typeface="Times New Roman" pitchFamily="18" charset="0"/>
                <a:cs typeface="Times New Roman" pitchFamily="18" charset="0"/>
              </a:rPr>
              <a:t>2017-2018 оқу жылында 2, 5, 7-сыныптар жаңартылған білім мазмұнына көшеді. </a:t>
            </a:r>
            <a:endParaRPr lang="ru-RU" b="1" u="sng"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Жаһандық өзгерістер мен әлемдік трендтер мектептегі білім беру мазмұнының жылдам қарқында жаңаруын талап етеді.  </a:t>
            </a:r>
          </a:p>
          <a:p>
            <a:endParaRPr lang="kk-KZ" b="1" u="sng" dirty="0" smtClean="0">
              <a:latin typeface="Times New Roman" pitchFamily="18" charset="0"/>
              <a:cs typeface="Times New Roman" pitchFamily="18" charset="0"/>
            </a:endParaRPr>
          </a:p>
          <a:p>
            <a:r>
              <a:rPr lang="kk-KZ" b="1" u="sng" dirty="0" smtClean="0">
                <a:latin typeface="Times New Roman" pitchFamily="18" charset="0"/>
                <a:cs typeface="Times New Roman" pitchFamily="18" charset="0"/>
              </a:rPr>
              <a:t>2018-2019 оқу жылында </a:t>
            </a:r>
            <a:r>
              <a:rPr lang="kk-KZ" dirty="0" smtClean="0">
                <a:latin typeface="Times New Roman" pitchFamily="18" charset="0"/>
                <a:cs typeface="Times New Roman" pitchFamily="18" charset="0"/>
              </a:rPr>
              <a:t>жаңартылған білім мазмұнына </a:t>
            </a:r>
            <a:r>
              <a:rPr lang="kk-KZ" b="1" u="sng" dirty="0" smtClean="0">
                <a:latin typeface="Times New Roman" pitchFamily="18" charset="0"/>
                <a:cs typeface="Times New Roman" pitchFamily="18" charset="0"/>
              </a:rPr>
              <a:t>3, 6, 8, 10-сыныптар көшеді. </a:t>
            </a:r>
          </a:p>
          <a:p>
            <a:endParaRPr lang="kk-KZ" b="1" u="sng" dirty="0" smtClean="0">
              <a:latin typeface="Times New Roman" pitchFamily="18" charset="0"/>
              <a:cs typeface="Times New Roman" pitchFamily="18" charset="0"/>
            </a:endParaRPr>
          </a:p>
          <a:p>
            <a:r>
              <a:rPr lang="kk-KZ" b="1" u="sng" dirty="0" smtClean="0">
                <a:latin typeface="Times New Roman" pitchFamily="18" charset="0"/>
                <a:cs typeface="Times New Roman" pitchFamily="18" charset="0"/>
              </a:rPr>
              <a:t>2019-2020 оқу жылында </a:t>
            </a:r>
            <a:r>
              <a:rPr lang="kk-KZ" dirty="0" smtClean="0">
                <a:latin typeface="Times New Roman" pitchFamily="18" charset="0"/>
                <a:cs typeface="Times New Roman" pitchFamily="18" charset="0"/>
              </a:rPr>
              <a:t>– </a:t>
            </a:r>
            <a:r>
              <a:rPr lang="kk-KZ" b="1" u="sng" dirty="0" smtClean="0">
                <a:latin typeface="Times New Roman" pitchFamily="18" charset="0"/>
                <a:cs typeface="Times New Roman" pitchFamily="18" charset="0"/>
              </a:rPr>
              <a:t>4, 9, 11-сыныптар. </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31800" defTabSz="914400" rtl="0" eaLnBrk="1" fontAlgn="base" latinLnBrk="0" hangingPunct="1">
              <a:lnSpc>
                <a:spcPct val="100000"/>
              </a:lnSpc>
              <a:spcBef>
                <a:spcPct val="0"/>
              </a:spcBef>
              <a:spcAft>
                <a:spcPct val="0"/>
              </a:spcAft>
              <a:buClrTx/>
              <a:buSzTx/>
              <a:buFontTx/>
              <a:buNone/>
              <a:tabLst/>
            </a:pPr>
            <a:endParaRPr lang="kk-KZ" dirty="0">
              <a:latin typeface="Times New Roman" pitchFamily="18" charset="0"/>
              <a:cs typeface="Times New Roman" pitchFamily="18" charset="0"/>
            </a:endParaRPr>
          </a:p>
          <a:p>
            <a:pPr indent="431800" fontAlgn="base">
              <a:spcBef>
                <a:spcPct val="0"/>
              </a:spcBef>
              <a:spcAft>
                <a:spcPct val="0"/>
              </a:spcAft>
            </a:pPr>
            <a:r>
              <a:rPr lang="kk-KZ" b="1" i="1" u="sng" dirty="0">
                <a:latin typeface="Times New Roman" pitchFamily="18" charset="0"/>
                <a:cs typeface="Times New Roman" pitchFamily="18" charset="0"/>
              </a:rPr>
              <a:t>3) 5,7-сыныптарда білім беру процесі:</a:t>
            </a:r>
            <a:endParaRPr lang="ru-RU" b="1" u="sng" dirty="0">
              <a:latin typeface="Times New Roman" pitchFamily="18" charset="0"/>
              <a:cs typeface="Times New Roman" pitchFamily="18" charset="0"/>
            </a:endParaRPr>
          </a:p>
          <a:p>
            <a:pPr indent="431800" fontAlgn="base">
              <a:spcBef>
                <a:spcPct val="0"/>
              </a:spcBef>
              <a:spcAft>
                <a:spcPct val="0"/>
              </a:spcAft>
            </a:pPr>
            <a:r>
              <a:rPr lang="kk-KZ" dirty="0" smtClean="0">
                <a:latin typeface="Times New Roman" pitchFamily="18" charset="0"/>
                <a:cs typeface="Times New Roman" pitchFamily="18" charset="0"/>
              </a:rPr>
              <a:t>- «</a:t>
            </a:r>
            <a:r>
              <a:rPr lang="kk-KZ" dirty="0">
                <a:latin typeface="Times New Roman" pitchFamily="18" charset="0"/>
                <a:cs typeface="Times New Roman" pitchFamily="18" charset="0"/>
              </a:rPr>
              <a:t>Білім беру ұйымдарында пайдалануға рұқсат етілген оқулықтардың, оқу-әдістемелік кешендердің, оқу құралдарының және басқа да қосымша әдебиеттердің, оның ішінде электрондық жеткізгіштердегі тізбесін бекіту туралы» ҚР  Білім және ғылым министрі міндетін атқарушының 2013 жылғы       27 қыркүйектегі № 400 бұйрығына өзгерістер мен толықтырулар енгізу туралы» ҚР Білім және ғылым министрінің </a:t>
            </a:r>
            <a:r>
              <a:rPr lang="kk-KZ" b="1" u="sng" dirty="0">
                <a:latin typeface="Times New Roman" pitchFamily="18" charset="0"/>
                <a:cs typeface="Times New Roman" pitchFamily="18" charset="0"/>
              </a:rPr>
              <a:t>2017 жылғы 4 сәуірдегі №150 бұйрығымен бекітілген оқу басылымдары негізінде жүзеге асырылады. </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397957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332656"/>
            <a:ext cx="8784976" cy="6001643"/>
          </a:xfrm>
          <a:prstGeom prst="rect">
            <a:avLst/>
          </a:prstGeom>
        </p:spPr>
        <p:txBody>
          <a:bodyPr wrap="square">
            <a:spAutoFit/>
          </a:bodyPr>
          <a:lstStyle/>
          <a:p>
            <a:pPr algn="ctr"/>
            <a:r>
              <a:rPr lang="kk-KZ" sz="1600" b="1" dirty="0">
                <a:latin typeface="Times New Roman" pitchFamily="18" charset="0"/>
                <a:cs typeface="Times New Roman" pitchFamily="18" charset="0"/>
              </a:rPr>
              <a:t>Оқу процесін ұйымдастыруда қолданылатын педагогикалық тәсілдер, әдістемелер, технологиялар</a:t>
            </a:r>
            <a:endParaRPr lang="ru-RU" sz="1600" dirty="0">
              <a:latin typeface="Times New Roman" pitchFamily="18" charset="0"/>
              <a:cs typeface="Times New Roman" pitchFamily="18" charset="0"/>
            </a:endParaRPr>
          </a:p>
          <a:p>
            <a:endParaRPr lang="kk-KZ"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Практик-мұғалімге </a:t>
            </a:r>
            <a:r>
              <a:rPr lang="kk-KZ" sz="1600" dirty="0">
                <a:latin typeface="Times New Roman" pitchFamily="18" charset="0"/>
                <a:cs typeface="Times New Roman" pitchFamily="18" charset="0"/>
              </a:rPr>
              <a:t>көмек ретінде оқу процесін ұйымдастырудың қазіргі заманғы тәсілдеріне, әдістеріне, технологияларына қысқаша сипаттама ұсынылған.</a:t>
            </a:r>
            <a:endParaRPr lang="ru-RU" sz="1600" dirty="0">
              <a:latin typeface="Times New Roman" pitchFamily="18" charset="0"/>
              <a:cs typeface="Times New Roman" pitchFamily="18" charset="0"/>
            </a:endParaRPr>
          </a:p>
          <a:p>
            <a:r>
              <a:rPr lang="kk-KZ" sz="1600" dirty="0">
                <a:latin typeface="Times New Roman" pitchFamily="18" charset="0"/>
                <a:cs typeface="Times New Roman" pitchFamily="18" charset="0"/>
              </a:rPr>
              <a:t>1. Зерттеушілік тәсілі</a:t>
            </a:r>
            <a:r>
              <a:rPr lang="kk-KZ" sz="1600" dirty="0" smtClean="0">
                <a:latin typeface="Times New Roman" pitchFamily="18" charset="0"/>
                <a:cs typeface="Times New Roman" pitchFamily="18" charset="0"/>
              </a:rPr>
              <a:t>. – Шығармашылық іздесіс</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2</a:t>
            </a:r>
            <a:r>
              <a:rPr lang="kk-KZ" sz="1600" dirty="0">
                <a:latin typeface="Times New Roman" pitchFamily="18" charset="0"/>
                <a:cs typeface="Times New Roman" pitchFamily="18" charset="0"/>
              </a:rPr>
              <a:t>. Құндылықтарға бағытталған тәсіл. </a:t>
            </a:r>
            <a:r>
              <a:rPr lang="kk-KZ" sz="1600" dirty="0" smtClean="0">
                <a:latin typeface="Times New Roman" pitchFamily="18" charset="0"/>
                <a:cs typeface="Times New Roman" pitchFamily="18" charset="0"/>
              </a:rPr>
              <a:t>– Бағдарлану қабілеттілігі</a:t>
            </a:r>
          </a:p>
          <a:p>
            <a:r>
              <a:rPr lang="kk-KZ" sz="1600" dirty="0">
                <a:latin typeface="Times New Roman" pitchFamily="18" charset="0"/>
                <a:cs typeface="Times New Roman" pitchFamily="18" charset="0"/>
              </a:rPr>
              <a:t>3. Тұлғаға бағдарланған тәсіл. </a:t>
            </a:r>
            <a:r>
              <a:rPr lang="kk-KZ" sz="1600" dirty="0" smtClean="0">
                <a:latin typeface="Times New Roman" pitchFamily="18" charset="0"/>
                <a:cs typeface="Times New Roman" pitchFamily="18" charset="0"/>
              </a:rPr>
              <a:t>– Оқу дағдыларын қалыптастыру</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4</a:t>
            </a:r>
            <a:r>
              <a:rPr lang="kk-KZ" sz="1600" dirty="0">
                <a:latin typeface="Times New Roman" pitchFamily="18" charset="0"/>
                <a:cs typeface="Times New Roman" pitchFamily="18" charset="0"/>
              </a:rPr>
              <a:t>. Іс-әрекеттік тәсіл</a:t>
            </a:r>
            <a:r>
              <a:rPr lang="kk-KZ" sz="1600" dirty="0" smtClean="0">
                <a:latin typeface="Times New Roman" pitchFamily="18" charset="0"/>
                <a:cs typeface="Times New Roman" pitchFamily="18" charset="0"/>
              </a:rPr>
              <a:t>. – Өзі өндіруі</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5</a:t>
            </a:r>
            <a:r>
              <a:rPr lang="kk-KZ" sz="1600" dirty="0">
                <a:latin typeface="Times New Roman" pitchFamily="18" charset="0"/>
                <a:cs typeface="Times New Roman" pitchFamily="18" charset="0"/>
              </a:rPr>
              <a:t>. Саралап оқыту тәсілі. </a:t>
            </a:r>
            <a:r>
              <a:rPr lang="kk-KZ" sz="1600" dirty="0" smtClean="0">
                <a:latin typeface="Times New Roman" pitchFamily="18" charset="0"/>
                <a:cs typeface="Times New Roman" pitchFamily="18" charset="0"/>
              </a:rPr>
              <a:t>– Әр – түрлі оқыту жағдайының жобасы</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6</a:t>
            </a:r>
            <a:r>
              <a:rPr lang="kk-KZ" sz="1600" dirty="0">
                <a:latin typeface="Times New Roman" pitchFamily="18" charset="0"/>
                <a:cs typeface="Times New Roman" pitchFamily="18" charset="0"/>
              </a:rPr>
              <a:t>. Құзыреттілік тәсілі</a:t>
            </a:r>
            <a:r>
              <a:rPr lang="kk-KZ" sz="1600" dirty="0" smtClean="0">
                <a:latin typeface="Times New Roman" pitchFamily="18" charset="0"/>
                <a:cs typeface="Times New Roman" pitchFamily="18" charset="0"/>
              </a:rPr>
              <a:t>. – Шешім қабылдау</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7</a:t>
            </a:r>
            <a:r>
              <a:rPr lang="kk-KZ" sz="1600" dirty="0">
                <a:latin typeface="Times New Roman" pitchFamily="18" charset="0"/>
                <a:cs typeface="Times New Roman" pitchFamily="18" charset="0"/>
              </a:rPr>
              <a:t>. Жүйелі-әрекеттік тәсілі. </a:t>
            </a:r>
            <a:r>
              <a:rPr lang="kk-KZ" sz="1600" dirty="0" smtClean="0">
                <a:latin typeface="Times New Roman" pitchFamily="18" charset="0"/>
                <a:cs typeface="Times New Roman" pitchFamily="18" charset="0"/>
              </a:rPr>
              <a:t>– Өздігінен даму</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8</a:t>
            </a:r>
            <a:r>
              <a:rPr lang="kk-KZ" sz="1600" dirty="0">
                <a:latin typeface="Times New Roman" pitchFamily="18" charset="0"/>
                <a:cs typeface="Times New Roman" pitchFamily="18" charset="0"/>
              </a:rPr>
              <a:t>. Коммуникативтік тәсіл. </a:t>
            </a:r>
            <a:r>
              <a:rPr lang="kk-KZ" sz="1600" dirty="0" smtClean="0">
                <a:latin typeface="Times New Roman" pitchFamily="18" charset="0"/>
                <a:cs typeface="Times New Roman" pitchFamily="18" charset="0"/>
              </a:rPr>
              <a:t>– Жұптық және топтық жұмысты іске асыру</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9</a:t>
            </a:r>
            <a:r>
              <a:rPr lang="kk-KZ" sz="1600" dirty="0">
                <a:latin typeface="Times New Roman" pitchFamily="18" charset="0"/>
                <a:cs typeface="Times New Roman" pitchFamily="18" charset="0"/>
              </a:rPr>
              <a:t>. Интегративтік тәсіл</a:t>
            </a:r>
            <a:r>
              <a:rPr lang="kk-KZ" sz="1600" dirty="0" smtClean="0">
                <a:latin typeface="Times New Roman" pitchFamily="18" charset="0"/>
                <a:cs typeface="Times New Roman" pitchFamily="18" charset="0"/>
              </a:rPr>
              <a:t>. – Сергіту белсенді қозғалыс</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10</a:t>
            </a:r>
            <a:r>
              <a:rPr lang="kk-KZ" sz="1600" dirty="0">
                <a:latin typeface="Times New Roman" pitchFamily="18" charset="0"/>
                <a:cs typeface="Times New Roman" pitchFamily="18" charset="0"/>
              </a:rPr>
              <a:t>.</a:t>
            </a:r>
            <a:r>
              <a:rPr lang="kk-KZ" sz="1600" b="1" dirty="0">
                <a:latin typeface="Times New Roman" pitchFamily="18" charset="0"/>
                <a:cs typeface="Times New Roman" pitchFamily="18" charset="0"/>
              </a:rPr>
              <a:t> </a:t>
            </a:r>
            <a:r>
              <a:rPr lang="kk-KZ" sz="1600" dirty="0">
                <a:latin typeface="Times New Roman" pitchFamily="18" charset="0"/>
                <a:cs typeface="Times New Roman" pitchFamily="18" charset="0"/>
              </a:rPr>
              <a:t>Ойын арқылы оқыту</a:t>
            </a:r>
            <a:r>
              <a:rPr lang="kk-KZ" sz="1600" dirty="0" smtClean="0">
                <a:latin typeface="Times New Roman" pitchFamily="18" charset="0"/>
                <a:cs typeface="Times New Roman" pitchFamily="18" charset="0"/>
              </a:rPr>
              <a:t>. – Нақты оқу мақсатын қою</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11</a:t>
            </a:r>
            <a:r>
              <a:rPr lang="kk-KZ" sz="1600" dirty="0">
                <a:latin typeface="Times New Roman" pitchFamily="18" charset="0"/>
                <a:cs typeface="Times New Roman" pitchFamily="18" charset="0"/>
              </a:rPr>
              <a:t>.</a:t>
            </a:r>
            <a:r>
              <a:rPr lang="kk-KZ" sz="1600" b="1" dirty="0">
                <a:latin typeface="Times New Roman" pitchFamily="18" charset="0"/>
                <a:cs typeface="Times New Roman" pitchFamily="18" charset="0"/>
              </a:rPr>
              <a:t> </a:t>
            </a:r>
            <a:r>
              <a:rPr lang="kk-KZ" sz="1600" dirty="0">
                <a:latin typeface="Times New Roman" pitchFamily="18" charset="0"/>
                <a:cs typeface="Times New Roman" pitchFamily="18" charset="0"/>
              </a:rPr>
              <a:t>Жобалау тәсілі</a:t>
            </a:r>
            <a:r>
              <a:rPr lang="kk-KZ" sz="1600" dirty="0" smtClean="0">
                <a:latin typeface="Times New Roman" pitchFamily="18" charset="0"/>
                <a:cs typeface="Times New Roman" pitchFamily="18" charset="0"/>
              </a:rPr>
              <a:t>. – Танымдық іс-әрекет</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12</a:t>
            </a:r>
            <a:r>
              <a:rPr lang="kk-KZ" sz="1600" dirty="0">
                <a:latin typeface="Times New Roman" pitchFamily="18" charset="0"/>
                <a:cs typeface="Times New Roman" pitchFamily="18" charset="0"/>
              </a:rPr>
              <a:t>. Ақпараттық-коммуникациялық технологияларды қолдану</a:t>
            </a:r>
            <a:r>
              <a:rPr lang="kk-KZ" sz="1600" dirty="0" smtClean="0">
                <a:latin typeface="Times New Roman" pitchFamily="18" charset="0"/>
                <a:cs typeface="Times New Roman" pitchFamily="18" charset="0"/>
              </a:rPr>
              <a:t>. – Дұрыс шығармашылықты қолдану</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13</a:t>
            </a:r>
            <a:r>
              <a:rPr lang="kk-KZ" sz="1600" dirty="0">
                <a:latin typeface="Times New Roman" pitchFamily="18" charset="0"/>
                <a:cs typeface="Times New Roman" pitchFamily="18" charset="0"/>
              </a:rPr>
              <a:t>. Кейс-стади. </a:t>
            </a:r>
            <a:r>
              <a:rPr lang="kk-KZ" sz="1600" dirty="0" smtClean="0">
                <a:latin typeface="Times New Roman" pitchFamily="18" charset="0"/>
                <a:cs typeface="Times New Roman" pitchFamily="18" charset="0"/>
              </a:rPr>
              <a:t>– Нақты оқығамен жағдаят талдауға арналған іскелік ойын</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14</a:t>
            </a:r>
            <a:r>
              <a:rPr lang="kk-KZ" sz="1600" dirty="0">
                <a:latin typeface="Times New Roman" pitchFamily="18" charset="0"/>
                <a:cs typeface="Times New Roman" pitchFamily="18" charset="0"/>
              </a:rPr>
              <a:t>. Дамыта оқыту</a:t>
            </a:r>
            <a:r>
              <a:rPr lang="kk-KZ" sz="1600" dirty="0" smtClean="0">
                <a:latin typeface="Times New Roman" pitchFamily="18" charset="0"/>
                <a:cs typeface="Times New Roman" pitchFamily="18" charset="0"/>
              </a:rPr>
              <a:t>. – Іс – әрекетті талдау</a:t>
            </a:r>
            <a:endParaRPr lang="ru-RU" sz="1600" dirty="0">
              <a:latin typeface="Times New Roman" pitchFamily="18" charset="0"/>
              <a:cs typeface="Times New Roman" pitchFamily="18" charset="0"/>
            </a:endParaRPr>
          </a:p>
          <a:p>
            <a:pPr fontAlgn="base"/>
            <a:r>
              <a:rPr lang="kk-KZ" sz="1600" dirty="0" smtClean="0">
                <a:latin typeface="Times New Roman" pitchFamily="18" charset="0"/>
                <a:cs typeface="Times New Roman" pitchFamily="18" charset="0"/>
              </a:rPr>
              <a:t>15</a:t>
            </a:r>
            <a:r>
              <a:rPr lang="kk-KZ" sz="1600" dirty="0">
                <a:latin typeface="Times New Roman" pitchFamily="18" charset="0"/>
                <a:cs typeface="Times New Roman" pitchFamily="18" charset="0"/>
              </a:rPr>
              <a:t>.</a:t>
            </a:r>
            <a:r>
              <a:rPr lang="kk-KZ" sz="1600" b="1" dirty="0">
                <a:latin typeface="Times New Roman" pitchFamily="18" charset="0"/>
                <a:cs typeface="Times New Roman" pitchFamily="18" charset="0"/>
              </a:rPr>
              <a:t> </a:t>
            </a:r>
            <a:r>
              <a:rPr lang="kk-KZ" sz="1600" dirty="0">
                <a:latin typeface="Times New Roman" pitchFamily="18" charset="0"/>
                <a:cs typeface="Times New Roman" pitchFamily="18" charset="0"/>
              </a:rPr>
              <a:t>Модульдік оқыту</a:t>
            </a:r>
            <a:r>
              <a:rPr lang="kk-KZ" sz="1600" dirty="0" smtClean="0">
                <a:latin typeface="Times New Roman" pitchFamily="18" charset="0"/>
                <a:cs typeface="Times New Roman" pitchFamily="18" charset="0"/>
              </a:rPr>
              <a:t>. – Өзін өзі бақылау, меңгері</a:t>
            </a:r>
            <a:endParaRPr lang="ru-RU" sz="1600" dirty="0">
              <a:latin typeface="Times New Roman" pitchFamily="18" charset="0"/>
              <a:cs typeface="Times New Roman" pitchFamily="18" charset="0"/>
            </a:endParaRPr>
          </a:p>
          <a:p>
            <a:pPr fontAlgn="base"/>
            <a:r>
              <a:rPr lang="kk-KZ" sz="1600" dirty="0" smtClean="0">
                <a:latin typeface="Times New Roman" pitchFamily="18" charset="0"/>
                <a:cs typeface="Times New Roman" pitchFamily="18" charset="0"/>
              </a:rPr>
              <a:t>16</a:t>
            </a:r>
            <a:r>
              <a:rPr lang="kk-KZ" sz="1600" dirty="0">
                <a:latin typeface="Times New Roman" pitchFamily="18" charset="0"/>
                <a:cs typeface="Times New Roman" pitchFamily="18" charset="0"/>
              </a:rPr>
              <a:t>. Проблемалық оқыту</a:t>
            </a:r>
            <a:r>
              <a:rPr lang="kk-KZ" sz="1600" dirty="0" smtClean="0">
                <a:latin typeface="Times New Roman" pitchFamily="18" charset="0"/>
                <a:cs typeface="Times New Roman" pitchFamily="18" charset="0"/>
              </a:rPr>
              <a:t>. – Оқу қажеттілігі</a:t>
            </a:r>
            <a:endParaRPr lang="ru-RU" sz="1600" dirty="0">
              <a:latin typeface="Times New Roman" pitchFamily="18" charset="0"/>
              <a:cs typeface="Times New Roman" pitchFamily="18" charset="0"/>
            </a:endParaRPr>
          </a:p>
          <a:p>
            <a:pPr fontAlgn="base"/>
            <a:r>
              <a:rPr lang="kk-KZ" sz="1600" dirty="0" smtClean="0">
                <a:latin typeface="Times New Roman" pitchFamily="18" charset="0"/>
                <a:cs typeface="Times New Roman" pitchFamily="18" charset="0"/>
              </a:rPr>
              <a:t>17</a:t>
            </a:r>
            <a:r>
              <a:rPr lang="kk-KZ" sz="1600" dirty="0">
                <a:latin typeface="Times New Roman" pitchFamily="18" charset="0"/>
                <a:cs typeface="Times New Roman" pitchFamily="18" charset="0"/>
              </a:rPr>
              <a:t>.</a:t>
            </a:r>
            <a:r>
              <a:rPr lang="kk-KZ" sz="1600" b="1" dirty="0">
                <a:latin typeface="Times New Roman" pitchFamily="18" charset="0"/>
                <a:cs typeface="Times New Roman" pitchFamily="18" charset="0"/>
              </a:rPr>
              <a:t> </a:t>
            </a:r>
            <a:r>
              <a:rPr lang="kk-KZ" sz="1600" dirty="0">
                <a:latin typeface="Times New Roman" pitchFamily="18" charset="0"/>
                <a:cs typeface="Times New Roman" pitchFamily="18" charset="0"/>
              </a:rPr>
              <a:t>Дербес оқыту тәсілі. </a:t>
            </a:r>
            <a:r>
              <a:rPr lang="kk-KZ" sz="1600" dirty="0" smtClean="0">
                <a:latin typeface="Times New Roman" pitchFamily="18" charset="0"/>
                <a:cs typeface="Times New Roman" pitchFamily="18" charset="0"/>
              </a:rPr>
              <a:t>– Өзіндік бақылауды күшейтеді, өздігінен білім алуының тегізі</a:t>
            </a:r>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18</a:t>
            </a:r>
            <a:r>
              <a:rPr lang="kk-KZ" sz="1600" dirty="0">
                <a:latin typeface="Times New Roman" pitchFamily="18" charset="0"/>
                <a:cs typeface="Times New Roman" pitchFamily="18" charset="0"/>
              </a:rPr>
              <a:t>. Көркем-эстетикалық циклі пәндері бойынша оқу процесін ұйымдастыру </a:t>
            </a:r>
            <a:r>
              <a:rPr lang="kk-KZ" sz="1600" dirty="0" smtClean="0">
                <a:latin typeface="Times New Roman" pitchFamily="18" charset="0"/>
                <a:cs typeface="Times New Roman" pitchFamily="18" charset="0"/>
              </a:rPr>
              <a:t>барысында. –     </a:t>
            </a:r>
          </a:p>
          <a:p>
            <a:r>
              <a:rPr lang="kk-KZ" sz="1600" dirty="0">
                <a:latin typeface="Times New Roman" pitchFamily="18" charset="0"/>
                <a:cs typeface="Times New Roman" pitchFamily="18" charset="0"/>
              </a:rPr>
              <a:t> </a:t>
            </a:r>
            <a:r>
              <a:rPr lang="kk-KZ" sz="1600" dirty="0" smtClean="0">
                <a:latin typeface="Times New Roman" pitchFamily="18" charset="0"/>
                <a:cs typeface="Times New Roman" pitchFamily="18" charset="0"/>
              </a:rPr>
              <a:t>     Эстетікалық тәсіл </a:t>
            </a:r>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3813842070"/>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251520" y="175860"/>
            <a:ext cx="8712968"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kk-KZ" sz="1400" b="1" dirty="0" smtClean="0">
                <a:latin typeface="Times New Roman" pitchFamily="18" charset="0"/>
                <a:cs typeface="Times New Roman" pitchFamily="18" charset="0"/>
              </a:rPr>
              <a:t>	</a:t>
            </a:r>
            <a:r>
              <a:rPr lang="kk-KZ" sz="1400" b="1" u="sng" dirty="0" smtClean="0">
                <a:latin typeface="Times New Roman" pitchFamily="18" charset="0"/>
                <a:cs typeface="Times New Roman" pitchFamily="18" charset="0"/>
              </a:rPr>
              <a:t>Инклюзивтік </a:t>
            </a:r>
            <a:r>
              <a:rPr lang="kk-KZ" sz="1400" b="1" u="sng" dirty="0">
                <a:latin typeface="Times New Roman" pitchFamily="18" charset="0"/>
                <a:cs typeface="Times New Roman" pitchFamily="18" charset="0"/>
              </a:rPr>
              <a:t>сыныптарда оқитын ерекше білім беру қажеттілігі бар балалар </a:t>
            </a:r>
            <a:r>
              <a:rPr lang="kk-KZ" sz="1400" dirty="0">
                <a:latin typeface="Times New Roman" pitchFamily="18" charset="0"/>
                <a:cs typeface="Times New Roman" pitchFamily="18" charset="0"/>
              </a:rPr>
              <a:t>психологиялық-медициналық-педагогикалық консультацияның қорытындысы мен ұсынымдары бойынша жалпы білім берудің оқу бағдарламасы немесе жеке бағдарлама бойынша білім алуы мүмкін.</a:t>
            </a:r>
            <a:endParaRPr lang="ru-RU" sz="1400" dirty="0">
              <a:latin typeface="Times New Roman" pitchFamily="18" charset="0"/>
              <a:cs typeface="Times New Roman" pitchFamily="18" charset="0"/>
            </a:endParaRPr>
          </a:p>
          <a:p>
            <a:r>
              <a:rPr lang="kk-KZ" sz="1400" dirty="0" smtClean="0">
                <a:latin typeface="Times New Roman" pitchFamily="18" charset="0"/>
                <a:cs typeface="Times New Roman" pitchFamily="18" charset="0"/>
              </a:rPr>
              <a:t>	</a:t>
            </a:r>
            <a:r>
              <a:rPr lang="kk-KZ" sz="1400" b="1" u="sng" dirty="0" smtClean="0">
                <a:latin typeface="Times New Roman" pitchFamily="18" charset="0"/>
                <a:cs typeface="Times New Roman" pitchFamily="18" charset="0"/>
              </a:rPr>
              <a:t> </a:t>
            </a:r>
            <a:r>
              <a:rPr lang="kk-KZ" sz="1400" b="1" u="sng" dirty="0">
                <a:latin typeface="Times New Roman" pitchFamily="18" charset="0"/>
                <a:cs typeface="Times New Roman" pitchFamily="18" charset="0"/>
              </a:rPr>
              <a:t>«Білім туралы» Қазақстан Республикасы Заңының 8-бабы 5-тармағына сәйкес денсаулық жағдайына қарай ұзақ уақыт бойы бастауыш, негізгі орта, жалпы орта білім беретін ұйымдарға </a:t>
            </a:r>
            <a:r>
              <a:rPr lang="kk-KZ" sz="1400" dirty="0">
                <a:latin typeface="Times New Roman" pitchFamily="18" charset="0"/>
                <a:cs typeface="Times New Roman" pitchFamily="18" charset="0"/>
              </a:rPr>
              <a:t>бара алмайтын азаматтар үшін үйде немесе стационарлық көмек, сондай-ақ қалпына келтіру емін және медициналық оңалту көрсететін ұйымдарда тегін жеке оқыту ұйымдастырылады</a:t>
            </a:r>
            <a:r>
              <a:rPr lang="kk-KZ" sz="1400" dirty="0" smtClean="0">
                <a:latin typeface="Times New Roman" pitchFamily="18" charset="0"/>
                <a:cs typeface="Times New Roman" pitchFamily="18" charset="0"/>
              </a:rPr>
              <a:t>.</a:t>
            </a:r>
          </a:p>
          <a:p>
            <a:endParaRPr lang="kk-KZ" sz="1400" dirty="0">
              <a:latin typeface="Times New Roman" pitchFamily="18" charset="0"/>
              <a:cs typeface="Times New Roman" pitchFamily="18" charset="0"/>
            </a:endParaRPr>
          </a:p>
          <a:p>
            <a:r>
              <a:rPr lang="kk-KZ" sz="1400" dirty="0" smtClean="0">
                <a:latin typeface="Times New Roman" pitchFamily="18" charset="0"/>
                <a:cs typeface="Times New Roman" pitchFamily="18" charset="0"/>
              </a:rPr>
              <a:t>	Ата-аналар </a:t>
            </a:r>
            <a:r>
              <a:rPr lang="kk-KZ" sz="1400" dirty="0">
                <a:latin typeface="Times New Roman" pitchFamily="18" charset="0"/>
                <a:cs typeface="Times New Roman" pitchFamily="18" charset="0"/>
              </a:rPr>
              <a:t>қоғамдастығында адамгершілікті, толеранттылықты тәрбиелеу мақсатында инклюзия тәртібінде білім алушы  ерекше білім беруді қажет ететін балалар бойынша әр мектептің әкімшіліктері жылына бір рет  әр параллель сыныптарда барлық адамдарға бірдей қарым-қатынас жасау қамтамасыз етілетіндігі, алайда </a:t>
            </a:r>
            <a:r>
              <a:rPr lang="kk-KZ" sz="1400" b="1" u="sng" dirty="0">
                <a:latin typeface="Times New Roman" pitchFamily="18" charset="0"/>
                <a:cs typeface="Times New Roman" pitchFamily="18" charset="0"/>
              </a:rPr>
              <a:t>денсаулық мүмкіндігі шектеулі балаларға ерекше жағдай жасау </a:t>
            </a:r>
            <a:r>
              <a:rPr lang="kk-KZ" sz="1400" dirty="0">
                <a:latin typeface="Times New Roman" pitchFamily="18" charset="0"/>
                <a:cs typeface="Times New Roman" pitchFamily="18" charset="0"/>
              </a:rPr>
              <a:t>қажеттілігі туралы және инклюзивті білім берудің идеологиясын түсіндіру мақсатында ата-аналар жиналысын өткізу ұсынылады. </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880835781"/>
              </p:ext>
            </p:extLst>
          </p:nvPr>
        </p:nvGraphicFramePr>
        <p:xfrm>
          <a:off x="179512" y="3737368"/>
          <a:ext cx="8712969" cy="3020891"/>
        </p:xfrm>
        <a:graphic>
          <a:graphicData uri="http://schemas.openxmlformats.org/drawingml/2006/table">
            <a:tbl>
              <a:tblPr firstRow="1" firstCol="1" bandRow="1">
                <a:tableStyleId>{BC89EF96-8CEA-46FF-86C4-4CE0E7609802}</a:tableStyleId>
              </a:tblPr>
              <a:tblGrid>
                <a:gridCol w="515079"/>
                <a:gridCol w="3846828"/>
                <a:gridCol w="4351062"/>
              </a:tblGrid>
              <a:tr h="288032">
                <a:tc>
                  <a:txBody>
                    <a:bodyPr/>
                    <a:lstStyle/>
                    <a:p>
                      <a:pPr algn="ctr">
                        <a:lnSpc>
                          <a:spcPct val="115000"/>
                        </a:lnSpc>
                        <a:spcAft>
                          <a:spcPts val="0"/>
                        </a:spcAft>
                      </a:pPr>
                      <a:r>
                        <a:rPr lang="kk-KZ" sz="1200" dirty="0" smtClean="0">
                          <a:effectLst/>
                          <a:latin typeface="Times New Roman" pitchFamily="18" charset="0"/>
                          <a:cs typeface="Times New Roman" pitchFamily="18" charset="0"/>
                        </a:rPr>
                        <a:t>№</a:t>
                      </a:r>
                      <a:endParaRPr lang="ru-RU" sz="900" dirty="0">
                        <a:effectLst/>
                        <a:latin typeface="Times New Roman" pitchFamily="18" charset="0"/>
                        <a:cs typeface="Times New Roman" pitchFamily="18" charset="0"/>
                      </a:endParaRPr>
                    </a:p>
                  </a:txBody>
                  <a:tcPr marL="53960" marR="53960" marT="0" marB="0"/>
                </a:tc>
                <a:tc>
                  <a:txBody>
                    <a:bodyPr/>
                    <a:lstStyle/>
                    <a:p>
                      <a:pPr algn="ctr">
                        <a:lnSpc>
                          <a:spcPct val="115000"/>
                        </a:lnSpc>
                        <a:spcAft>
                          <a:spcPts val="0"/>
                        </a:spcAft>
                      </a:pPr>
                      <a:r>
                        <a:rPr lang="kk-KZ" sz="1200" dirty="0">
                          <a:effectLst/>
                          <a:latin typeface="Times New Roman" pitchFamily="18" charset="0"/>
                          <a:cs typeface="Times New Roman" pitchFamily="18" charset="0"/>
                        </a:rPr>
                        <a:t>Бақылау нысаны </a:t>
                      </a:r>
                      <a:endParaRPr lang="ru-RU" sz="900" dirty="0">
                        <a:effectLst/>
                        <a:latin typeface="Times New Roman" pitchFamily="18" charset="0"/>
                        <a:ea typeface="Times New Roman"/>
                        <a:cs typeface="Times New Roman" pitchFamily="18" charset="0"/>
                      </a:endParaRPr>
                    </a:p>
                  </a:txBody>
                  <a:tcPr marL="53960" marR="53960" marT="0" marB="0"/>
                </a:tc>
                <a:tc>
                  <a:txBody>
                    <a:bodyPr/>
                    <a:lstStyle/>
                    <a:p>
                      <a:pPr algn="ctr">
                        <a:lnSpc>
                          <a:spcPct val="115000"/>
                        </a:lnSpc>
                        <a:spcAft>
                          <a:spcPts val="0"/>
                        </a:spcAft>
                      </a:pPr>
                      <a:r>
                        <a:rPr lang="kk-KZ" sz="1200">
                          <a:effectLst/>
                          <a:latin typeface="Times New Roman" pitchFamily="18" charset="0"/>
                          <a:cs typeface="Times New Roman" pitchFamily="18" charset="0"/>
                        </a:rPr>
                        <a:t>Норма </a:t>
                      </a:r>
                      <a:endParaRPr lang="ru-RU" sz="900">
                        <a:effectLst/>
                        <a:latin typeface="Times New Roman" pitchFamily="18" charset="0"/>
                        <a:ea typeface="Times New Roman"/>
                        <a:cs typeface="Times New Roman" pitchFamily="18" charset="0"/>
                      </a:endParaRPr>
                    </a:p>
                  </a:txBody>
                  <a:tcPr marL="53960" marR="53960" marT="0" marB="0"/>
                </a:tc>
              </a:tr>
              <a:tr h="591971">
                <a:tc>
                  <a:txBody>
                    <a:bodyPr/>
                    <a:lstStyle/>
                    <a:p>
                      <a:pPr>
                        <a:lnSpc>
                          <a:spcPct val="115000"/>
                        </a:lnSpc>
                        <a:spcAft>
                          <a:spcPts val="0"/>
                        </a:spcAft>
                      </a:pPr>
                      <a:r>
                        <a:rPr lang="kk-KZ" sz="1200">
                          <a:effectLst/>
                          <a:latin typeface="Times New Roman" pitchFamily="18" charset="0"/>
                          <a:cs typeface="Times New Roman" pitchFamily="18" charset="0"/>
                        </a:rPr>
                        <a:t>1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dirty="0">
                          <a:effectLst/>
                          <a:latin typeface="Times New Roman" pitchFamily="18" charset="0"/>
                          <a:cs typeface="Times New Roman" pitchFamily="18" charset="0"/>
                        </a:rPr>
                        <a:t>Сабақтарға және сыныптан тыс іс-шараларға қатысу және оларды талдау </a:t>
                      </a:r>
                      <a:endParaRPr lang="ru-RU" sz="900" dirty="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Айына 8-10 сабақ (директордың орынбасарлары үшін);</a:t>
                      </a:r>
                      <a:endParaRPr lang="ru-RU" sz="900">
                        <a:effectLst/>
                        <a:latin typeface="Times New Roman" pitchFamily="18" charset="0"/>
                        <a:cs typeface="Times New Roman" pitchFamily="18" charset="0"/>
                      </a:endParaRPr>
                    </a:p>
                    <a:p>
                      <a:pPr>
                        <a:lnSpc>
                          <a:spcPct val="115000"/>
                        </a:lnSpc>
                        <a:spcAft>
                          <a:spcPts val="0"/>
                        </a:spcAft>
                      </a:pPr>
                      <a:r>
                        <a:rPr lang="kk-KZ" sz="1200">
                          <a:effectLst/>
                          <a:latin typeface="Times New Roman" pitchFamily="18" charset="0"/>
                          <a:cs typeface="Times New Roman" pitchFamily="18" charset="0"/>
                        </a:rPr>
                        <a:t>Айына  2-3 сабақ (мектеп директорлары үшін)</a:t>
                      </a:r>
                      <a:endParaRPr lang="ru-RU" sz="900">
                        <a:effectLst/>
                        <a:latin typeface="Times New Roman" pitchFamily="18" charset="0"/>
                        <a:ea typeface="Times New Roman"/>
                        <a:cs typeface="Times New Roman" pitchFamily="18" charset="0"/>
                      </a:endParaRPr>
                    </a:p>
                  </a:txBody>
                  <a:tcPr marL="53960" marR="53960" marT="0" marB="0"/>
                </a:tc>
              </a:tr>
              <a:tr h="193058">
                <a:tc>
                  <a:txBody>
                    <a:bodyPr/>
                    <a:lstStyle/>
                    <a:p>
                      <a:pPr>
                        <a:lnSpc>
                          <a:spcPct val="115000"/>
                        </a:lnSpc>
                        <a:spcAft>
                          <a:spcPts val="0"/>
                        </a:spcAft>
                      </a:pPr>
                      <a:r>
                        <a:rPr lang="ru-RU" sz="1200">
                          <a:effectLst/>
                          <a:latin typeface="Times New Roman" pitchFamily="18" charset="0"/>
                          <a:cs typeface="Times New Roman" pitchFamily="18" charset="0"/>
                        </a:rPr>
                        <a:t>2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dirty="0">
                          <a:effectLst/>
                          <a:latin typeface="Times New Roman" pitchFamily="18" charset="0"/>
                          <a:cs typeface="Times New Roman" pitchFamily="18" charset="0"/>
                        </a:rPr>
                        <a:t>Сынып журналдарын тексеру </a:t>
                      </a:r>
                      <a:endParaRPr lang="ru-RU" sz="900" dirty="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Тоқсанына 1 рет</a:t>
                      </a:r>
                      <a:endParaRPr lang="ru-RU" sz="900">
                        <a:effectLst/>
                        <a:latin typeface="Times New Roman" pitchFamily="18" charset="0"/>
                        <a:ea typeface="Times New Roman"/>
                        <a:cs typeface="Times New Roman" pitchFamily="18" charset="0"/>
                      </a:endParaRPr>
                    </a:p>
                  </a:txBody>
                  <a:tcPr marL="53960" marR="53960" marT="0" marB="0"/>
                </a:tc>
              </a:tr>
              <a:tr h="386115">
                <a:tc>
                  <a:txBody>
                    <a:bodyPr/>
                    <a:lstStyle/>
                    <a:p>
                      <a:pPr>
                        <a:lnSpc>
                          <a:spcPct val="115000"/>
                        </a:lnSpc>
                        <a:spcAft>
                          <a:spcPts val="0"/>
                        </a:spcAft>
                      </a:pPr>
                      <a:r>
                        <a:rPr lang="ru-RU" sz="1200">
                          <a:effectLst/>
                          <a:latin typeface="Times New Roman" pitchFamily="18" charset="0"/>
                          <a:cs typeface="Times New Roman" pitchFamily="18" charset="0"/>
                        </a:rPr>
                        <a:t>3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dirty="0">
                          <a:effectLst/>
                          <a:latin typeface="Times New Roman" pitchFamily="18" charset="0"/>
                          <a:cs typeface="Times New Roman" pitchFamily="18" charset="0"/>
                        </a:rPr>
                        <a:t>Білім алушылардың күнделіктерін тексеру</a:t>
                      </a:r>
                      <a:endParaRPr lang="ru-RU" sz="900" dirty="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Тоқсанына 1 рет</a:t>
                      </a:r>
                      <a:endParaRPr lang="ru-RU" sz="900">
                        <a:effectLst/>
                        <a:latin typeface="Times New Roman" pitchFamily="18" charset="0"/>
                        <a:ea typeface="Times New Roman"/>
                        <a:cs typeface="Times New Roman" pitchFamily="18" charset="0"/>
                      </a:endParaRPr>
                    </a:p>
                  </a:txBody>
                  <a:tcPr marL="53960" marR="53960" marT="0" marB="0"/>
                </a:tc>
              </a:tr>
              <a:tr h="579173">
                <a:tc>
                  <a:txBody>
                    <a:bodyPr/>
                    <a:lstStyle/>
                    <a:p>
                      <a:pPr>
                        <a:lnSpc>
                          <a:spcPct val="115000"/>
                        </a:lnSpc>
                        <a:spcAft>
                          <a:spcPts val="0"/>
                        </a:spcAft>
                      </a:pPr>
                      <a:r>
                        <a:rPr lang="ru-RU" sz="1200">
                          <a:effectLst/>
                          <a:latin typeface="Times New Roman" pitchFamily="18" charset="0"/>
                          <a:cs typeface="Times New Roman" pitchFamily="18" charset="0"/>
                        </a:rPr>
                        <a:t>4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Пәндер бойынша оқу бағдарламаларының орындалуын тексеру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Тоқсанына 1 рет, жылына 4 рет </a:t>
                      </a:r>
                      <a:endParaRPr lang="ru-RU" sz="900">
                        <a:effectLst/>
                        <a:latin typeface="Times New Roman" pitchFamily="18" charset="0"/>
                        <a:ea typeface="Times New Roman"/>
                        <a:cs typeface="Times New Roman" pitchFamily="18" charset="0"/>
                      </a:endParaRPr>
                    </a:p>
                  </a:txBody>
                  <a:tcPr marL="53960" marR="53960" marT="0" marB="0"/>
                </a:tc>
              </a:tr>
              <a:tr h="386115">
                <a:tc>
                  <a:txBody>
                    <a:bodyPr/>
                    <a:lstStyle/>
                    <a:p>
                      <a:pPr>
                        <a:lnSpc>
                          <a:spcPct val="115000"/>
                        </a:lnSpc>
                        <a:spcAft>
                          <a:spcPts val="0"/>
                        </a:spcAft>
                      </a:pPr>
                      <a:r>
                        <a:rPr lang="ru-RU" sz="1200">
                          <a:effectLst/>
                          <a:latin typeface="Times New Roman" pitchFamily="18" charset="0"/>
                          <a:cs typeface="Times New Roman" pitchFamily="18" charset="0"/>
                        </a:rPr>
                        <a:t>5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Білім алушылардың жеке істерін тексеру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dirty="0">
                          <a:effectLst/>
                          <a:latin typeface="Times New Roman" pitchFamily="18" charset="0"/>
                          <a:cs typeface="Times New Roman" pitchFamily="18" charset="0"/>
                        </a:rPr>
                        <a:t>Жылына 2 рет (сынып жетекшілері үшін)</a:t>
                      </a:r>
                      <a:endParaRPr lang="ru-RU" sz="900" dirty="0">
                        <a:effectLst/>
                        <a:latin typeface="Times New Roman" pitchFamily="18" charset="0"/>
                        <a:ea typeface="Times New Roman"/>
                        <a:cs typeface="Times New Roman" pitchFamily="18" charset="0"/>
                      </a:endParaRPr>
                    </a:p>
                  </a:txBody>
                  <a:tcPr marL="53960" marR="53960" marT="0" marB="0"/>
                </a:tc>
              </a:tr>
              <a:tr h="579173">
                <a:tc>
                  <a:txBody>
                    <a:bodyPr/>
                    <a:lstStyle/>
                    <a:p>
                      <a:pPr>
                        <a:lnSpc>
                          <a:spcPct val="115000"/>
                        </a:lnSpc>
                        <a:spcAft>
                          <a:spcPts val="0"/>
                        </a:spcAft>
                      </a:pPr>
                      <a:r>
                        <a:rPr lang="ru-RU" sz="1200">
                          <a:effectLst/>
                          <a:latin typeface="Times New Roman" pitchFamily="18" charset="0"/>
                          <a:cs typeface="Times New Roman" pitchFamily="18" charset="0"/>
                        </a:rPr>
                        <a:t>6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a:effectLst/>
                          <a:latin typeface="Times New Roman" pitchFamily="18" charset="0"/>
                          <a:cs typeface="Times New Roman" pitchFamily="18" charset="0"/>
                        </a:rPr>
                        <a:t>Пәндер бойынша тақырыптық және күнтізбелік жоспарларды тексеру </a:t>
                      </a:r>
                      <a:endParaRPr lang="ru-RU" sz="900">
                        <a:effectLst/>
                        <a:latin typeface="Times New Roman" pitchFamily="18" charset="0"/>
                        <a:ea typeface="Times New Roman"/>
                        <a:cs typeface="Times New Roman" pitchFamily="18" charset="0"/>
                      </a:endParaRPr>
                    </a:p>
                  </a:txBody>
                  <a:tcPr marL="53960" marR="53960" marT="0" marB="0"/>
                </a:tc>
                <a:tc>
                  <a:txBody>
                    <a:bodyPr/>
                    <a:lstStyle/>
                    <a:p>
                      <a:pPr>
                        <a:lnSpc>
                          <a:spcPct val="115000"/>
                        </a:lnSpc>
                        <a:spcAft>
                          <a:spcPts val="0"/>
                        </a:spcAft>
                      </a:pPr>
                      <a:r>
                        <a:rPr lang="kk-KZ" sz="1200" dirty="0">
                          <a:effectLst/>
                          <a:latin typeface="Times New Roman" pitchFamily="18" charset="0"/>
                          <a:cs typeface="Times New Roman" pitchFamily="18" charset="0"/>
                        </a:rPr>
                        <a:t>Жылына 2 рет</a:t>
                      </a:r>
                      <a:endParaRPr lang="ru-RU" sz="900" dirty="0">
                        <a:effectLst/>
                        <a:latin typeface="Times New Roman" pitchFamily="18" charset="0"/>
                        <a:ea typeface="Times New Roman"/>
                        <a:cs typeface="Times New Roman" pitchFamily="18" charset="0"/>
                      </a:endParaRPr>
                    </a:p>
                  </a:txBody>
                  <a:tcPr marL="53960" marR="53960" marT="0" marB="0"/>
                </a:tc>
              </a:tr>
            </a:tbl>
          </a:graphicData>
        </a:graphic>
      </p:graphicFrame>
      <p:sp>
        <p:nvSpPr>
          <p:cNvPr id="6" name="Rectangle 1"/>
          <p:cNvSpPr>
            <a:spLocks noChangeArrowheads="1"/>
          </p:cNvSpPr>
          <p:nvPr/>
        </p:nvSpPr>
        <p:spPr bwMode="auto">
          <a:xfrm>
            <a:off x="251520" y="3286725"/>
            <a:ext cx="856895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1-кесте – Оқу процесі мен мектепішілік бақылауды ұйымдастыруды жүзеге асыру нормативтері </a:t>
            </a:r>
            <a:endPar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9142582"/>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23528" y="332656"/>
            <a:ext cx="8568952" cy="5909310"/>
          </a:xfrm>
          <a:prstGeom prst="rect">
            <a:avLst/>
          </a:prstGeom>
        </p:spPr>
        <p:txBody>
          <a:bodyPr wrap="square">
            <a:spAutoFit/>
          </a:bodyPr>
          <a:lstStyle/>
          <a:p>
            <a:pPr algn="just"/>
            <a:r>
              <a:rPr lang="kk-KZ" dirty="0" smtClean="0">
                <a:latin typeface="Times New Roman" pitchFamily="18" charset="0"/>
                <a:cs typeface="Times New Roman" pitchFamily="18" charset="0"/>
              </a:rPr>
              <a:t>      Бақылау </a:t>
            </a:r>
            <a:r>
              <a:rPr lang="kk-KZ" dirty="0">
                <a:latin typeface="Times New Roman" pitchFamily="18" charset="0"/>
                <a:cs typeface="Times New Roman" pitchFamily="18" charset="0"/>
              </a:rPr>
              <a:t>жұмыстары білім беру ұйымының жетекшісі бекіткен кестеге сәйкес өткізілуі қажет. Бақылау жұмыстарын дүйсенбі, жұма және соңғы сабақтарда өткізу ұсынылмайды. </a:t>
            </a:r>
            <a:endParaRPr lang="ru-RU" dirty="0">
              <a:latin typeface="Times New Roman" pitchFamily="18" charset="0"/>
              <a:cs typeface="Times New Roman" pitchFamily="18" charset="0"/>
            </a:endParaRPr>
          </a:p>
          <a:p>
            <a:pPr algn="just"/>
            <a:r>
              <a:rPr lang="kk-KZ" dirty="0">
                <a:latin typeface="Times New Roman" pitchFamily="18" charset="0"/>
                <a:cs typeface="Times New Roman" pitchFamily="18" charset="0"/>
              </a:rPr>
              <a:t>Бастауыш, негізгі орта, жалпы орта білім беру деңгейлеріндегі оқу процесіне қатысушыларды кешенді қолдауды Академия сайты (</a:t>
            </a:r>
            <a:r>
              <a:rPr lang="kk-KZ" dirty="0">
                <a:latin typeface="Times New Roman" pitchFamily="18" charset="0"/>
                <a:cs typeface="Times New Roman" pitchFamily="18" charset="0"/>
                <a:hlinkClick r:id="rId2"/>
              </a:rPr>
              <a:t>www.nao.kz</a:t>
            </a:r>
            <a:r>
              <a:rPr lang="kk-KZ" dirty="0">
                <a:latin typeface="Times New Roman" pitchFamily="18" charset="0"/>
                <a:cs typeface="Times New Roman" pitchFamily="18" charset="0"/>
              </a:rPr>
              <a:t>) қамтамасыз етеді. Мұғалімдерге көмек ретінде сайттың келесі бөлімдері ұсынылады:</a:t>
            </a:r>
            <a:endParaRPr lang="ru-RU" dirty="0">
              <a:latin typeface="Times New Roman" pitchFamily="18" charset="0"/>
              <a:cs typeface="Times New Roman" pitchFamily="18" charset="0"/>
            </a:endParaRPr>
          </a:p>
          <a:p>
            <a:pPr lvl="0" algn="just"/>
            <a:r>
              <a:rPr lang="kk-KZ" i="1" dirty="0" smtClean="0">
                <a:latin typeface="Times New Roman" pitchFamily="18" charset="0"/>
                <a:cs typeface="Times New Roman" pitchFamily="18" charset="0"/>
              </a:rPr>
              <a:t>- «</a:t>
            </a:r>
            <a:r>
              <a:rPr lang="kk-KZ" i="1" dirty="0">
                <a:latin typeface="Times New Roman" pitchFamily="18" charset="0"/>
                <a:cs typeface="Times New Roman" pitchFamily="18" charset="0"/>
              </a:rPr>
              <a:t>Білім беруді оқу-әдістемелік қамтамасыз ету»</a:t>
            </a:r>
            <a:r>
              <a:rPr lang="kk-KZ" dirty="0">
                <a:latin typeface="Times New Roman" pitchFamily="18" charset="0"/>
                <a:cs typeface="Times New Roman" pitchFamily="18" charset="0"/>
              </a:rPr>
              <a:t> (әдістемелік-нұсқау хат, Мемлекеттік жалпыға міндетті білім беру стандарттары (бастауыш, негізгі орта, жалпы орта білім), бастауыш, негізгі орта, жалпы орта білім берудің үлгілік оқу жоспарлары мен оқу бағдарламалары, нормативтік-құқықтық база);</a:t>
            </a:r>
            <a:endParaRPr lang="ru-RU" dirty="0">
              <a:latin typeface="Times New Roman" pitchFamily="18" charset="0"/>
              <a:cs typeface="Times New Roman" pitchFamily="18" charset="0"/>
            </a:endParaRPr>
          </a:p>
          <a:p>
            <a:pPr lvl="0" algn="just"/>
            <a:r>
              <a:rPr lang="kk-KZ" i="1" dirty="0" smtClean="0">
                <a:latin typeface="Times New Roman" pitchFamily="18" charset="0"/>
                <a:cs typeface="Times New Roman" pitchFamily="18" charset="0"/>
              </a:rPr>
              <a:t>- «</a:t>
            </a:r>
            <a:r>
              <a:rPr lang="kk-KZ" i="1" dirty="0">
                <a:latin typeface="Times New Roman" pitchFamily="18" charset="0"/>
                <a:cs typeface="Times New Roman" pitchFamily="18" charset="0"/>
              </a:rPr>
              <a:t>Білім беруді ғылыми-әдістемелік қамтамасыз ету»</a:t>
            </a:r>
            <a:r>
              <a:rPr lang="kk-KZ" dirty="0">
                <a:latin typeface="Times New Roman" pitchFamily="18" charset="0"/>
                <a:cs typeface="Times New Roman" pitchFamily="18" charset="0"/>
              </a:rPr>
              <a:t> (әдістемелік құралдар, ұсынымдар мен нұсқаулықтар, тәрбиенің тұжырымдамалық негіздері, Қазақстан Республикасында инклюзивті білім беруді дамытудың тұжырымдамалық тәсілдері);</a:t>
            </a:r>
            <a:endParaRPr lang="ru-RU" dirty="0">
              <a:latin typeface="Times New Roman" pitchFamily="18" charset="0"/>
              <a:cs typeface="Times New Roman" pitchFamily="18" charset="0"/>
            </a:endParaRPr>
          </a:p>
          <a:p>
            <a:pPr lvl="0" algn="just"/>
            <a:r>
              <a:rPr lang="kk-KZ" i="1" dirty="0" smtClean="0">
                <a:latin typeface="Times New Roman" pitchFamily="18" charset="0"/>
                <a:cs typeface="Times New Roman" pitchFamily="18" charset="0"/>
              </a:rPr>
              <a:t>- «</a:t>
            </a:r>
            <a:r>
              <a:rPr lang="kk-KZ" i="1" dirty="0">
                <a:latin typeface="Times New Roman" pitchFamily="18" charset="0"/>
                <a:cs typeface="Times New Roman" pitchFamily="18" charset="0"/>
              </a:rPr>
              <a:t>Семинарлар, конференциялар»</a:t>
            </a:r>
            <a:r>
              <a:rPr lang="kk-KZ" dirty="0">
                <a:latin typeface="Times New Roman" pitchFamily="18" charset="0"/>
                <a:cs typeface="Times New Roman" pitchFamily="18" charset="0"/>
              </a:rPr>
              <a:t> (Академияда өткізілетін  іс-шаралар туралы ақпараттар: ғылыми-практикалық конференциялар, тақырыптық семинарлар және т.б.);</a:t>
            </a:r>
            <a:endParaRPr lang="ru-RU" dirty="0">
              <a:latin typeface="Times New Roman" pitchFamily="18" charset="0"/>
              <a:cs typeface="Times New Roman" pitchFamily="18" charset="0"/>
            </a:endParaRPr>
          </a:p>
          <a:p>
            <a:pPr lvl="0" algn="just"/>
            <a:r>
              <a:rPr lang="kk-KZ" i="1" dirty="0" smtClean="0">
                <a:latin typeface="Times New Roman" pitchFamily="18" charset="0"/>
                <a:cs typeface="Times New Roman" pitchFamily="18" charset="0"/>
              </a:rPr>
              <a:t>- «</a:t>
            </a:r>
            <a:r>
              <a:rPr lang="kk-KZ" i="1" dirty="0">
                <a:latin typeface="Times New Roman" pitchFamily="18" charset="0"/>
                <a:cs typeface="Times New Roman" pitchFamily="18" charset="0"/>
              </a:rPr>
              <a:t>Журналдар»</a:t>
            </a:r>
            <a:r>
              <a:rPr lang="kk-KZ" dirty="0">
                <a:latin typeface="Times New Roman" pitchFamily="18" charset="0"/>
                <a:cs typeface="Times New Roman" pitchFamily="18" charset="0"/>
              </a:rPr>
              <a:t> (Академияда шығарылатын «12 жылдық білім беру –                    12-летнее образование», «Білім – Образование», «Қазақстан кәсіпкері – Профессионал Казахстана» ғылыми-әдістемелік журналдар туралы ақпараттар);</a:t>
            </a:r>
            <a:endParaRPr lang="ru-RU" dirty="0">
              <a:latin typeface="Times New Roman" pitchFamily="18" charset="0"/>
              <a:cs typeface="Times New Roman" pitchFamily="18" charset="0"/>
            </a:endParaRPr>
          </a:p>
          <a:p>
            <a:pPr lvl="0" algn="just"/>
            <a:r>
              <a:rPr lang="kk-KZ" i="1" dirty="0" smtClean="0">
                <a:latin typeface="Times New Roman" pitchFamily="18" charset="0"/>
                <a:cs typeface="Times New Roman" pitchFamily="18" charset="0"/>
              </a:rPr>
              <a:t>- «</a:t>
            </a:r>
            <a:r>
              <a:rPr lang="kk-KZ" i="1" dirty="0">
                <a:latin typeface="Times New Roman" pitchFamily="18" charset="0"/>
                <a:cs typeface="Times New Roman" pitchFamily="18" charset="0"/>
              </a:rPr>
              <a:t>Сұрақ-жауап»</a:t>
            </a:r>
            <a:r>
              <a:rPr lang="kk-KZ" dirty="0">
                <a:latin typeface="Times New Roman" pitchFamily="18" charset="0"/>
                <a:cs typeface="Times New Roman" pitchFamily="18" charset="0"/>
              </a:rPr>
              <a:t> (оқыту мен тәрбиенің өзекті мәселелерін талқылау, Академия мамандарына сұрақтар қоюға болады).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85939735"/>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188640"/>
            <a:ext cx="8784976" cy="3293209"/>
          </a:xfrm>
          <a:prstGeom prst="rect">
            <a:avLst/>
          </a:prstGeom>
        </p:spPr>
        <p:txBody>
          <a:bodyPr wrap="square">
            <a:spAutoFit/>
          </a:bodyPr>
          <a:lstStyle/>
          <a:p>
            <a:pPr algn="ctr"/>
            <a:r>
              <a:rPr lang="kk-KZ" sz="1600" b="1" dirty="0">
                <a:latin typeface="Times New Roman" pitchFamily="18" charset="0"/>
                <a:cs typeface="Times New Roman" pitchFamily="18" charset="0"/>
              </a:rPr>
              <a:t>Білім алушылардың оқу жетістіктерін критериалды бағалау жүйесі</a:t>
            </a:r>
            <a:endParaRPr lang="ru-RU" sz="1600" dirty="0">
              <a:latin typeface="Times New Roman" pitchFamily="18" charset="0"/>
              <a:cs typeface="Times New Roman" pitchFamily="18" charset="0"/>
            </a:endParaRPr>
          </a:p>
          <a:p>
            <a:pPr algn="just"/>
            <a:r>
              <a:rPr lang="kk-KZ" sz="1600" dirty="0">
                <a:latin typeface="Times New Roman" pitchFamily="18" charset="0"/>
                <a:cs typeface="Times New Roman" pitchFamily="18" charset="0"/>
              </a:rPr>
              <a:t> </a:t>
            </a:r>
            <a:r>
              <a:rPr lang="kk-KZ" sz="1600" dirty="0" smtClean="0">
                <a:latin typeface="Times New Roman" pitchFamily="18" charset="0"/>
                <a:cs typeface="Times New Roman" pitchFamily="18" charset="0"/>
              </a:rPr>
              <a:t>       Білім </a:t>
            </a:r>
            <a:r>
              <a:rPr lang="kk-KZ" sz="1600" dirty="0">
                <a:latin typeface="Times New Roman" pitchFamily="18" charset="0"/>
                <a:cs typeface="Times New Roman" pitchFamily="18" charset="0"/>
              </a:rPr>
              <a:t>беру мазмұнын жаңарту аясында критериалды бағалау жүйесіне көшу қарастырылған. 2017-2018 оқу жылында жаңа бағалау жүйесіне 1, 5, 7- сыныптар көшеді. 2-сыныптарда критериалды бағалау жүйесін енгізу жалғасатын болады,</a:t>
            </a:r>
            <a:r>
              <a:rPr lang="kk-KZ" sz="1600" b="1" dirty="0">
                <a:latin typeface="Times New Roman" pitchFamily="18" charset="0"/>
                <a:cs typeface="Times New Roman" pitchFamily="18" charset="0"/>
              </a:rPr>
              <a:t> негізгі мақсаты сапалы бағалау мен тұлғаны дамытуды қамтамасыз етуге мүмкіндік беретін</a:t>
            </a:r>
            <a:r>
              <a:rPr lang="kk-KZ" sz="1600" dirty="0">
                <a:latin typeface="Times New Roman" pitchFamily="18" charset="0"/>
                <a:cs typeface="Times New Roman" pitchFamily="18" charset="0"/>
              </a:rPr>
              <a:t>, қоршаған әлеммен тиімді өзара әрекет етуге, өздігінен білім алуға және дамуға дайын, алдына ала белгілі және нақты критерийлер бойынша объективті бағалау болып табылады. </a:t>
            </a:r>
            <a:endParaRPr lang="kk-KZ" sz="1600" dirty="0" smtClean="0">
              <a:latin typeface="Times New Roman" pitchFamily="18" charset="0"/>
              <a:cs typeface="Times New Roman" pitchFamily="18" charset="0"/>
            </a:endParaRPr>
          </a:p>
          <a:p>
            <a:pPr algn="just"/>
            <a:r>
              <a:rPr lang="kk-KZ" sz="1600" dirty="0" smtClean="0">
                <a:latin typeface="Times New Roman" pitchFamily="18" charset="0"/>
                <a:cs typeface="Times New Roman" pitchFamily="18" charset="0"/>
              </a:rPr>
              <a:t>          Мұғалімге </a:t>
            </a:r>
            <a:r>
              <a:rPr lang="kk-KZ" sz="1600" dirty="0">
                <a:latin typeface="Times New Roman" pitchFamily="18" charset="0"/>
                <a:cs typeface="Times New Roman" pitchFamily="18" charset="0"/>
              </a:rPr>
              <a:t>критериалды бағалауды оқу процесін барынша тиімді ұйымдастыруға болатындай түрде пайдалану, білім алушыларға дер кезінде қолдау көрсету және олардың оқудағы алға жылжуын қамтамасыз ету, мүдделі тараптарға оқу нәтижелері туралы ақпаратты беріп отыру ұсынылады. Мұндай бағалау жүйесі алдымен білім алушыларды табысты оқуға ынталандыруға, білімдегі олқылықтарын анықтауға және олардың өсуін көрнекі түрде көрсетіп отыруға бағытталған</a:t>
            </a:r>
            <a:r>
              <a:rPr lang="kk-KZ"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943689522"/>
              </p:ext>
            </p:extLst>
          </p:nvPr>
        </p:nvGraphicFramePr>
        <p:xfrm>
          <a:off x="251520" y="3861048"/>
          <a:ext cx="8496944" cy="2965576"/>
        </p:xfrm>
        <a:graphic>
          <a:graphicData uri="http://schemas.openxmlformats.org/drawingml/2006/table">
            <a:tbl>
              <a:tblPr firstRow="1" firstCol="1" bandRow="1">
                <a:tableStyleId>{22838BEF-8BB2-4498-84A7-C5851F593DF1}</a:tableStyleId>
              </a:tblPr>
              <a:tblGrid>
                <a:gridCol w="1749812"/>
                <a:gridCol w="6747132"/>
              </a:tblGrid>
              <a:tr h="217190">
                <a:tc>
                  <a:txBody>
                    <a:bodyPr/>
                    <a:lstStyle/>
                    <a:p>
                      <a:pPr algn="ctr" fontAlgn="base">
                        <a:lnSpc>
                          <a:spcPct val="115000"/>
                        </a:lnSpc>
                        <a:spcAft>
                          <a:spcPts val="0"/>
                        </a:spcAft>
                      </a:pPr>
                      <a:r>
                        <a:rPr lang="kk-KZ" sz="1400" dirty="0">
                          <a:effectLst/>
                          <a:latin typeface="Times New Roman" pitchFamily="18" charset="0"/>
                          <a:cs typeface="Times New Roman" pitchFamily="18" charset="0"/>
                        </a:rPr>
                        <a:t>Дағдылар</a:t>
                      </a:r>
                      <a:endParaRPr lang="ru-RU" sz="1400" dirty="0">
                        <a:effectLst/>
                        <a:latin typeface="Times New Roman" pitchFamily="18" charset="0"/>
                        <a:ea typeface="Times New Roman"/>
                        <a:cs typeface="Times New Roman" pitchFamily="18" charset="0"/>
                      </a:endParaRPr>
                    </a:p>
                  </a:txBody>
                  <a:tcPr marL="60705" marR="60705" marT="0" marB="0"/>
                </a:tc>
                <a:tc>
                  <a:txBody>
                    <a:bodyPr/>
                    <a:lstStyle/>
                    <a:p>
                      <a:pPr algn="ctr" fontAlgn="base">
                        <a:lnSpc>
                          <a:spcPct val="115000"/>
                        </a:lnSpc>
                        <a:spcAft>
                          <a:spcPts val="0"/>
                        </a:spcAft>
                      </a:pPr>
                      <a:r>
                        <a:rPr lang="kk-KZ" sz="1400" dirty="0">
                          <a:effectLst/>
                          <a:latin typeface="Times New Roman" pitchFamily="18" charset="0"/>
                          <a:cs typeface="Times New Roman" pitchFamily="18" charset="0"/>
                        </a:rPr>
                        <a:t>Сипаттамасы</a:t>
                      </a:r>
                      <a:endParaRPr lang="ru-RU" sz="1400" dirty="0">
                        <a:effectLst/>
                        <a:latin typeface="Times New Roman" pitchFamily="18" charset="0"/>
                        <a:ea typeface="Times New Roman"/>
                        <a:cs typeface="Times New Roman" pitchFamily="18" charset="0"/>
                      </a:endParaRPr>
                    </a:p>
                  </a:txBody>
                  <a:tcPr marL="60705" marR="60705" marT="0" marB="0"/>
                </a:tc>
              </a:tr>
              <a:tr h="266572">
                <a:tc>
                  <a:txBody>
                    <a:bodyPr/>
                    <a:lstStyle/>
                    <a:p>
                      <a:pPr algn="ctr">
                        <a:lnSpc>
                          <a:spcPct val="115000"/>
                        </a:lnSpc>
                        <a:spcAft>
                          <a:spcPts val="0"/>
                        </a:spcAft>
                      </a:pPr>
                      <a:r>
                        <a:rPr lang="kk-KZ" sz="1400" kern="1200">
                          <a:effectLst/>
                          <a:latin typeface="Times New Roman" pitchFamily="18" charset="0"/>
                          <a:cs typeface="Times New Roman" pitchFamily="18" charset="0"/>
                        </a:rPr>
                        <a:t>Білім</a:t>
                      </a:r>
                      <a:endParaRPr lang="ru-RU" sz="1400">
                        <a:effectLst/>
                        <a:latin typeface="Times New Roman" pitchFamily="18" charset="0"/>
                        <a:ea typeface="Times New Roman"/>
                        <a:cs typeface="Times New Roman" pitchFamily="18" charset="0"/>
                      </a:endParaRPr>
                    </a:p>
                  </a:txBody>
                  <a:tcPr marL="60705" marR="60705" marT="0" marB="0"/>
                </a:tc>
                <a:tc>
                  <a:txBody>
                    <a:bodyPr/>
                    <a:lstStyle/>
                    <a:p>
                      <a:pPr>
                        <a:lnSpc>
                          <a:spcPct val="115000"/>
                        </a:lnSpc>
                        <a:spcAft>
                          <a:spcPts val="0"/>
                        </a:spcAft>
                      </a:pPr>
                      <a:r>
                        <a:rPr lang="kk-KZ" sz="1400" kern="1200">
                          <a:effectLst/>
                          <a:latin typeface="Times New Roman" pitchFamily="18" charset="0"/>
                          <a:cs typeface="Times New Roman" pitchFamily="18" charset="0"/>
                        </a:rPr>
                        <a:t>Нақты фактілерді, ақпараттарды және олардың сипаттамасын білу және көрсету</a:t>
                      </a:r>
                      <a:endParaRPr lang="ru-RU" sz="1400">
                        <a:effectLst/>
                        <a:latin typeface="Times New Roman" pitchFamily="18" charset="0"/>
                        <a:ea typeface="Times New Roman"/>
                        <a:cs typeface="Times New Roman" pitchFamily="18" charset="0"/>
                      </a:endParaRPr>
                    </a:p>
                  </a:txBody>
                  <a:tcPr marL="60705" marR="60705" marT="0" marB="0"/>
                </a:tc>
              </a:tr>
              <a:tr h="192232">
                <a:tc>
                  <a:txBody>
                    <a:bodyPr/>
                    <a:lstStyle/>
                    <a:p>
                      <a:pPr algn="ctr">
                        <a:lnSpc>
                          <a:spcPct val="115000"/>
                        </a:lnSpc>
                        <a:spcAft>
                          <a:spcPts val="0"/>
                        </a:spcAft>
                      </a:pPr>
                      <a:r>
                        <a:rPr lang="kk-KZ" sz="1400" kern="1200">
                          <a:effectLst/>
                          <a:latin typeface="Times New Roman" pitchFamily="18" charset="0"/>
                          <a:cs typeface="Times New Roman" pitchFamily="18" charset="0"/>
                        </a:rPr>
                        <a:t>Түсіну</a:t>
                      </a:r>
                      <a:endParaRPr lang="ru-RU" sz="1400">
                        <a:effectLst/>
                        <a:latin typeface="Times New Roman" pitchFamily="18" charset="0"/>
                        <a:ea typeface="Times New Roman"/>
                        <a:cs typeface="Times New Roman" pitchFamily="18" charset="0"/>
                      </a:endParaRPr>
                    </a:p>
                  </a:txBody>
                  <a:tcPr marL="60705" marR="60705" marT="0" marB="0"/>
                </a:tc>
                <a:tc>
                  <a:txBody>
                    <a:bodyPr/>
                    <a:lstStyle/>
                    <a:p>
                      <a:pPr>
                        <a:lnSpc>
                          <a:spcPct val="115000"/>
                        </a:lnSpc>
                        <a:spcAft>
                          <a:spcPts val="0"/>
                        </a:spcAft>
                      </a:pPr>
                      <a:r>
                        <a:rPr lang="kk-KZ" sz="1400" kern="1200">
                          <a:effectLst/>
                          <a:latin typeface="Times New Roman" pitchFamily="18" charset="0"/>
                          <a:cs typeface="Times New Roman" pitchFamily="18" charset="0"/>
                        </a:rPr>
                        <a:t>Ақпаратты дұрыс көрсету, болжау немесе түсіндіру арқылы ұғынуды көрсету</a:t>
                      </a:r>
                      <a:endParaRPr lang="ru-RU" sz="1400">
                        <a:effectLst/>
                        <a:latin typeface="Times New Roman" pitchFamily="18" charset="0"/>
                        <a:ea typeface="Times New Roman"/>
                        <a:cs typeface="Times New Roman" pitchFamily="18" charset="0"/>
                      </a:endParaRPr>
                    </a:p>
                  </a:txBody>
                  <a:tcPr marL="60705" marR="60705" marT="0" marB="0"/>
                </a:tc>
              </a:tr>
              <a:tr h="434380">
                <a:tc>
                  <a:txBody>
                    <a:bodyPr/>
                    <a:lstStyle/>
                    <a:p>
                      <a:pPr algn="ctr">
                        <a:lnSpc>
                          <a:spcPct val="115000"/>
                        </a:lnSpc>
                        <a:spcAft>
                          <a:spcPts val="0"/>
                        </a:spcAft>
                      </a:pPr>
                      <a:r>
                        <a:rPr lang="kk-KZ" sz="1400" kern="1200">
                          <a:effectLst/>
                          <a:latin typeface="Times New Roman" pitchFamily="18" charset="0"/>
                          <a:cs typeface="Times New Roman" pitchFamily="18" charset="0"/>
                        </a:rPr>
                        <a:t>Қолдану</a:t>
                      </a:r>
                      <a:endParaRPr lang="ru-RU" sz="1400">
                        <a:effectLst/>
                        <a:latin typeface="Times New Roman" pitchFamily="18" charset="0"/>
                        <a:ea typeface="Times New Roman"/>
                        <a:cs typeface="Times New Roman" pitchFamily="18" charset="0"/>
                      </a:endParaRPr>
                    </a:p>
                  </a:txBody>
                  <a:tcPr marL="60705" marR="60705" marT="0" marB="0"/>
                </a:tc>
                <a:tc>
                  <a:txBody>
                    <a:bodyPr/>
                    <a:lstStyle/>
                    <a:p>
                      <a:pPr>
                        <a:lnSpc>
                          <a:spcPct val="115000"/>
                        </a:lnSpc>
                        <a:spcAft>
                          <a:spcPts val="0"/>
                        </a:spcAft>
                      </a:pPr>
                      <a:r>
                        <a:rPr lang="kk-KZ" sz="1400" kern="1200">
                          <a:effectLst/>
                          <a:latin typeface="Times New Roman" pitchFamily="18" charset="0"/>
                          <a:cs typeface="Times New Roman" pitchFamily="18" charset="0"/>
                        </a:rPr>
                        <a:t>Ақпаратты және бұрын алынған білімдерді жаңа немесе таныс емес мәнмәтінде немесе жағдаятта қолдану</a:t>
                      </a:r>
                      <a:endParaRPr lang="ru-RU" sz="1400">
                        <a:effectLst/>
                        <a:latin typeface="Times New Roman" pitchFamily="18" charset="0"/>
                        <a:ea typeface="Times New Roman"/>
                        <a:cs typeface="Times New Roman" pitchFamily="18" charset="0"/>
                      </a:endParaRPr>
                    </a:p>
                  </a:txBody>
                  <a:tcPr marL="60705" marR="60705" marT="0" marB="0"/>
                </a:tc>
              </a:tr>
              <a:tr h="644551">
                <a:tc>
                  <a:txBody>
                    <a:bodyPr/>
                    <a:lstStyle/>
                    <a:p>
                      <a:pPr algn="ctr">
                        <a:lnSpc>
                          <a:spcPct val="115000"/>
                        </a:lnSpc>
                        <a:spcAft>
                          <a:spcPts val="0"/>
                        </a:spcAft>
                      </a:pPr>
                      <a:r>
                        <a:rPr lang="kk-KZ" sz="1400" kern="1200">
                          <a:effectLst/>
                          <a:latin typeface="Times New Roman" pitchFamily="18" charset="0"/>
                          <a:cs typeface="Times New Roman" pitchFamily="18" charset="0"/>
                        </a:rPr>
                        <a:t>Талдау</a:t>
                      </a:r>
                      <a:endParaRPr lang="ru-RU" sz="1400">
                        <a:effectLst/>
                        <a:latin typeface="Times New Roman" pitchFamily="18" charset="0"/>
                        <a:ea typeface="Times New Roman"/>
                        <a:cs typeface="Times New Roman" pitchFamily="18" charset="0"/>
                      </a:endParaRPr>
                    </a:p>
                  </a:txBody>
                  <a:tcPr marL="60705" marR="60705" marT="0" marB="0"/>
                </a:tc>
                <a:tc>
                  <a:txBody>
                    <a:bodyPr/>
                    <a:lstStyle/>
                    <a:p>
                      <a:pPr>
                        <a:lnSpc>
                          <a:spcPct val="115000"/>
                        </a:lnSpc>
                        <a:spcAft>
                          <a:spcPts val="0"/>
                        </a:spcAft>
                      </a:pPr>
                      <a:r>
                        <a:rPr lang="kk-KZ" sz="1400" kern="1200">
                          <a:effectLst/>
                          <a:latin typeface="Times New Roman" pitchFamily="18" charset="0"/>
                          <a:cs typeface="Times New Roman" pitchFamily="18" charset="0"/>
                        </a:rPr>
                        <a:t>Ақпараттық материалдарды құрылымдық бөліктерге бөлу қабілетін көрсету, дәлелін немесе себебін анықтау арқылы түрлі қорытынды алу үшін ақпаратты зерделеу, жалпы ережелерді негіздеу үшін ой қорытындысын және/немесе дәлелдер табу</a:t>
                      </a:r>
                      <a:endParaRPr lang="ru-RU" sz="1400">
                        <a:effectLst/>
                        <a:latin typeface="Times New Roman" pitchFamily="18" charset="0"/>
                        <a:ea typeface="Times New Roman"/>
                        <a:cs typeface="Times New Roman" pitchFamily="18" charset="0"/>
                      </a:endParaRPr>
                    </a:p>
                  </a:txBody>
                  <a:tcPr marL="60705" marR="60705" marT="0" marB="0"/>
                </a:tc>
              </a:tr>
              <a:tr h="216024">
                <a:tc>
                  <a:txBody>
                    <a:bodyPr/>
                    <a:lstStyle/>
                    <a:p>
                      <a:pPr algn="ctr">
                        <a:lnSpc>
                          <a:spcPct val="115000"/>
                        </a:lnSpc>
                        <a:spcAft>
                          <a:spcPts val="0"/>
                        </a:spcAft>
                      </a:pPr>
                      <a:r>
                        <a:rPr lang="ru-RU" sz="1400" kern="1200">
                          <a:effectLst/>
                          <a:latin typeface="Times New Roman" pitchFamily="18" charset="0"/>
                          <a:cs typeface="Times New Roman" pitchFamily="18" charset="0"/>
                        </a:rPr>
                        <a:t>Синтез</a:t>
                      </a:r>
                      <a:endParaRPr lang="ru-RU" sz="1400">
                        <a:effectLst/>
                        <a:latin typeface="Times New Roman" pitchFamily="18" charset="0"/>
                        <a:ea typeface="Times New Roman"/>
                        <a:cs typeface="Times New Roman" pitchFamily="18" charset="0"/>
                      </a:endParaRPr>
                    </a:p>
                  </a:txBody>
                  <a:tcPr marL="60705" marR="60705" marT="0" marB="0"/>
                </a:tc>
                <a:tc>
                  <a:txBody>
                    <a:bodyPr/>
                    <a:lstStyle/>
                    <a:p>
                      <a:pPr>
                        <a:lnSpc>
                          <a:spcPct val="115000"/>
                        </a:lnSpc>
                        <a:spcAft>
                          <a:spcPts val="0"/>
                        </a:spcAft>
                      </a:pPr>
                      <a:r>
                        <a:rPr lang="kk-KZ" sz="1400" kern="1200">
                          <a:effectLst/>
                          <a:latin typeface="Times New Roman" pitchFamily="18" charset="0"/>
                          <a:cs typeface="Times New Roman" pitchFamily="18" charset="0"/>
                        </a:rPr>
                        <a:t>Бұрын алынған білімдердің түрлі бөліктерін жаңа мәнмәтінде қайта қарау қабілетін көрсету</a:t>
                      </a:r>
                      <a:endParaRPr lang="ru-RU" sz="1400">
                        <a:effectLst/>
                        <a:latin typeface="Times New Roman" pitchFamily="18" charset="0"/>
                        <a:ea typeface="Times New Roman"/>
                        <a:cs typeface="Times New Roman" pitchFamily="18" charset="0"/>
                      </a:endParaRPr>
                    </a:p>
                  </a:txBody>
                  <a:tcPr marL="60705" marR="60705" marT="0" marB="0"/>
                </a:tc>
              </a:tr>
              <a:tr h="434380">
                <a:tc>
                  <a:txBody>
                    <a:bodyPr/>
                    <a:lstStyle/>
                    <a:p>
                      <a:pPr algn="ctr">
                        <a:lnSpc>
                          <a:spcPct val="115000"/>
                        </a:lnSpc>
                        <a:spcAft>
                          <a:spcPts val="0"/>
                        </a:spcAft>
                      </a:pPr>
                      <a:r>
                        <a:rPr lang="kk-KZ" sz="1400" kern="1200">
                          <a:effectLst/>
                          <a:latin typeface="Times New Roman" pitchFamily="18" charset="0"/>
                          <a:cs typeface="Times New Roman" pitchFamily="18" charset="0"/>
                        </a:rPr>
                        <a:t>Бағалау</a:t>
                      </a:r>
                      <a:endParaRPr lang="ru-RU" sz="1400">
                        <a:effectLst/>
                        <a:latin typeface="Times New Roman" pitchFamily="18" charset="0"/>
                        <a:ea typeface="Times New Roman"/>
                        <a:cs typeface="Times New Roman" pitchFamily="18" charset="0"/>
                      </a:endParaRPr>
                    </a:p>
                  </a:txBody>
                  <a:tcPr marL="60705" marR="60705" marT="0" marB="0"/>
                </a:tc>
                <a:tc>
                  <a:txBody>
                    <a:bodyPr/>
                    <a:lstStyle/>
                    <a:p>
                      <a:pPr>
                        <a:lnSpc>
                          <a:spcPct val="115000"/>
                        </a:lnSpc>
                        <a:spcAft>
                          <a:spcPts val="0"/>
                        </a:spcAft>
                      </a:pPr>
                      <a:r>
                        <a:rPr lang="kk-KZ" sz="1400" kern="1200" dirty="0">
                          <a:effectLst/>
                          <a:latin typeface="Times New Roman" pitchFamily="18" charset="0"/>
                          <a:cs typeface="Times New Roman" pitchFamily="18" charset="0"/>
                        </a:rPr>
                        <a:t>Белгіленген критерийлер бойынша идеялардың немесе фактілердің маңыздылығы туралы пікір қалыптастыру</a:t>
                      </a:r>
                      <a:endParaRPr lang="ru-RU" sz="1400" dirty="0">
                        <a:effectLst/>
                        <a:latin typeface="Times New Roman" pitchFamily="18" charset="0"/>
                        <a:ea typeface="Times New Roman"/>
                        <a:cs typeface="Times New Roman" pitchFamily="18" charset="0"/>
                      </a:endParaRPr>
                    </a:p>
                  </a:txBody>
                  <a:tcPr marL="60705" marR="60705" marT="0" marB="0"/>
                </a:tc>
              </a:tr>
            </a:tbl>
          </a:graphicData>
        </a:graphic>
      </p:graphicFrame>
      <p:sp>
        <p:nvSpPr>
          <p:cNvPr id="3" name="Rectangle 1"/>
          <p:cNvSpPr>
            <a:spLocks noChangeArrowheads="1"/>
          </p:cNvSpPr>
          <p:nvPr/>
        </p:nvSpPr>
        <p:spPr bwMode="auto">
          <a:xfrm>
            <a:off x="251520" y="3429000"/>
            <a:ext cx="658731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2-кесте – Блум таксономиясы бойынша ойлау әрекетінің деңгейлері</a:t>
            </a: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793474141"/>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565512"/>
            <a:ext cx="8712968" cy="6986528"/>
          </a:xfrm>
          <a:prstGeom prst="rect">
            <a:avLst/>
          </a:prstGeom>
        </p:spPr>
        <p:txBody>
          <a:bodyPr wrap="square">
            <a:spAutoFit/>
          </a:bodyPr>
          <a:lstStyle/>
          <a:p>
            <a:pPr algn="ctr"/>
            <a:r>
              <a:rPr lang="kk-KZ" sz="1600" b="1" u="sng" dirty="0" smtClean="0">
                <a:latin typeface="Times New Roman" pitchFamily="18" charset="0"/>
                <a:cs typeface="Times New Roman" pitchFamily="18" charset="0"/>
              </a:rPr>
              <a:t>12 </a:t>
            </a:r>
            <a:r>
              <a:rPr lang="kk-KZ" sz="1600" b="1" u="sng" dirty="0">
                <a:latin typeface="Times New Roman" pitchFamily="18" charset="0"/>
                <a:cs typeface="Times New Roman" pitchFamily="18" charset="0"/>
              </a:rPr>
              <a:t>ЖЫЛДЫҚ БІЛІМ БЕРУГЕ КӨШУ. </a:t>
            </a:r>
            <a:r>
              <a:rPr lang="kk-KZ" sz="1600" b="1" dirty="0" smtClean="0">
                <a:latin typeface="Times New Roman" pitchFamily="18" charset="0"/>
                <a:cs typeface="Times New Roman" pitchFamily="18" charset="0"/>
              </a:rPr>
              <a:t>МЕКТЕПАЛДЫ </a:t>
            </a:r>
            <a:r>
              <a:rPr lang="kk-KZ" sz="1600" b="1" dirty="0">
                <a:latin typeface="Times New Roman" pitchFamily="18" charset="0"/>
                <a:cs typeface="Times New Roman" pitchFamily="18" charset="0"/>
              </a:rPr>
              <a:t>ДАЯРЛЫҚ СЫНЫПТАРЫНДА ЖӘНЕ ТОПТАРЫНДА ТӘРБИЕЛЕУ МЕН ОҚЫТУ ПРОЦЕСІН ҰЙЫМДАСТЫРУДЫҢ </a:t>
            </a:r>
            <a:r>
              <a:rPr lang="kk-KZ" sz="1600" b="1" dirty="0" smtClean="0">
                <a:latin typeface="Times New Roman" pitchFamily="18" charset="0"/>
                <a:cs typeface="Times New Roman" pitchFamily="18" charset="0"/>
              </a:rPr>
              <a:t>ЕРЕКШЕЛІКТЕРІ</a:t>
            </a:r>
          </a:p>
          <a:p>
            <a:pPr algn="ctr"/>
            <a:endParaRPr lang="kk-KZ" sz="1600" b="1" dirty="0" smtClean="0">
              <a:latin typeface="Times New Roman" pitchFamily="18" charset="0"/>
              <a:cs typeface="Times New Roman" pitchFamily="18" charset="0"/>
            </a:endParaRPr>
          </a:p>
          <a:p>
            <a:pPr algn="just"/>
            <a:r>
              <a:rPr lang="kk-KZ" sz="1600" b="1" dirty="0" smtClean="0">
                <a:latin typeface="Times New Roman" pitchFamily="18" charset="0"/>
                <a:cs typeface="Times New Roman" pitchFamily="18" charset="0"/>
              </a:rPr>
              <a:t>                  1. Негізге алатын құжаттар:</a:t>
            </a:r>
          </a:p>
          <a:p>
            <a:pPr algn="just"/>
            <a:endParaRPr lang="kk-KZ" sz="1600" b="1" dirty="0">
              <a:latin typeface="Times New Roman" pitchFamily="18" charset="0"/>
              <a:cs typeface="Times New Roman" pitchFamily="18" charset="0"/>
            </a:endParaRPr>
          </a:p>
          <a:p>
            <a:pPr algn="just"/>
            <a:r>
              <a:rPr lang="kk-KZ" sz="1600" b="1" dirty="0" smtClean="0">
                <a:latin typeface="Times New Roman" pitchFamily="18" charset="0"/>
                <a:cs typeface="Times New Roman" pitchFamily="18" charset="0"/>
              </a:rPr>
              <a:t>1.</a:t>
            </a:r>
            <a:r>
              <a:rPr lang="kk-KZ" sz="1600" dirty="0" smtClean="0">
                <a:latin typeface="Times New Roman" pitchFamily="18" charset="0"/>
                <a:cs typeface="Times New Roman" pitchFamily="18" charset="0"/>
              </a:rPr>
              <a:t>ҚР </a:t>
            </a:r>
            <a:r>
              <a:rPr lang="kk-KZ" sz="1600" dirty="0">
                <a:latin typeface="Times New Roman" pitchFamily="18" charset="0"/>
                <a:cs typeface="Times New Roman" pitchFamily="18" charset="0"/>
              </a:rPr>
              <a:t>Үкіметінің 2016 жылғы 13 мамырдағы № 292 қаулысымен </a:t>
            </a:r>
            <a:r>
              <a:rPr lang="kk-KZ" sz="1600" dirty="0" smtClean="0">
                <a:latin typeface="Times New Roman" pitchFamily="18" charset="0"/>
                <a:cs typeface="Times New Roman" pitchFamily="18" charset="0"/>
              </a:rPr>
              <a:t>бекітілген.</a:t>
            </a:r>
          </a:p>
          <a:p>
            <a:pPr algn="just"/>
            <a:r>
              <a:rPr lang="kk-KZ" sz="1600" b="1" dirty="0" smtClean="0">
                <a:latin typeface="Times New Roman" pitchFamily="18" charset="0"/>
                <a:cs typeface="Times New Roman" pitchFamily="18" charset="0"/>
              </a:rPr>
              <a:t>2</a:t>
            </a:r>
            <a:r>
              <a:rPr lang="kk-KZ" sz="1600" dirty="0" smtClean="0">
                <a:latin typeface="Times New Roman" pitchFamily="18" charset="0"/>
                <a:cs typeface="Times New Roman" pitchFamily="18" charset="0"/>
              </a:rPr>
              <a:t>. «Үлгілік оқу бағдарламасының мазмұнын игеру бойынша балалардың біліктері мен дағдыларының дамуына мониторинг жүргізу» әдістемелік ұсынымдамасы</a:t>
            </a:r>
          </a:p>
          <a:p>
            <a:pPr algn="just"/>
            <a:endParaRPr lang="kk-KZ" sz="1600" b="1" dirty="0">
              <a:latin typeface="Times New Roman" pitchFamily="18" charset="0"/>
              <a:cs typeface="Times New Roman" pitchFamily="18" charset="0"/>
            </a:endParaRPr>
          </a:p>
          <a:p>
            <a:pPr algn="ctr"/>
            <a:r>
              <a:rPr lang="kk-KZ" sz="1600" b="1" dirty="0" smtClean="0">
                <a:latin typeface="Times New Roman" pitchFamily="18" charset="0"/>
                <a:cs typeface="Times New Roman" pitchFamily="18" charset="0"/>
              </a:rPr>
              <a:t> 2. Дағдыларының </a:t>
            </a:r>
            <a:r>
              <a:rPr lang="kk-KZ" sz="1600" b="1" dirty="0">
                <a:latin typeface="Times New Roman" pitchFamily="18" charset="0"/>
                <a:cs typeface="Times New Roman" pitchFamily="18" charset="0"/>
              </a:rPr>
              <a:t>дамуына мониторинг ұйымдастыру және </a:t>
            </a:r>
            <a:r>
              <a:rPr lang="kk-KZ" sz="1600" b="1" dirty="0" smtClean="0">
                <a:latin typeface="Times New Roman" pitchFamily="18" charset="0"/>
                <a:cs typeface="Times New Roman" pitchFamily="18" charset="0"/>
              </a:rPr>
              <a:t>өткізу</a:t>
            </a:r>
          </a:p>
          <a:p>
            <a:pPr algn="just"/>
            <a:endParaRPr lang="ru-RU"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Диагностика </a:t>
            </a:r>
            <a:r>
              <a:rPr lang="kk-KZ" sz="1600" dirty="0">
                <a:latin typeface="Times New Roman" pitchFamily="18" charset="0"/>
                <a:cs typeface="Times New Roman" pitchFamily="18" charset="0"/>
              </a:rPr>
              <a:t>жүргізу ұсынылады ( құрал «Мектепке дейінгі балалық шақ» ММ сайтына орналастырылған).     </a:t>
            </a:r>
            <a:endParaRPr lang="ru-RU" sz="1600" dirty="0">
              <a:latin typeface="Times New Roman" pitchFamily="18" charset="0"/>
              <a:cs typeface="Times New Roman" pitchFamily="18" charset="0"/>
            </a:endParaRPr>
          </a:p>
          <a:p>
            <a:pPr marL="285750" indent="-285750">
              <a:buFontTx/>
              <a:buChar char="-"/>
            </a:pPr>
            <a:r>
              <a:rPr lang="kk-KZ" sz="1600" dirty="0" smtClean="0">
                <a:latin typeface="Times New Roman" pitchFamily="18" charset="0"/>
                <a:cs typeface="Times New Roman" pitchFamily="18" charset="0"/>
              </a:rPr>
              <a:t>Диагностиканы </a:t>
            </a:r>
            <a:r>
              <a:rPr lang="kk-KZ" sz="1600" dirty="0">
                <a:latin typeface="Times New Roman" pitchFamily="18" charset="0"/>
                <a:cs typeface="Times New Roman" pitchFamily="18" charset="0"/>
              </a:rPr>
              <a:t>оқу жылының </a:t>
            </a:r>
            <a:endParaRPr lang="kk-KZ" sz="1600" dirty="0" smtClean="0">
              <a:latin typeface="Times New Roman" pitchFamily="18" charset="0"/>
              <a:cs typeface="Times New Roman" pitchFamily="18" charset="0"/>
            </a:endParaRPr>
          </a:p>
          <a:p>
            <a:r>
              <a:rPr lang="kk-KZ" sz="1600" dirty="0">
                <a:latin typeface="Times New Roman" pitchFamily="18" charset="0"/>
                <a:cs typeface="Times New Roman" pitchFamily="18" charset="0"/>
              </a:rPr>
              <a:t> </a:t>
            </a:r>
            <a:r>
              <a:rPr lang="kk-KZ" sz="1600" dirty="0" smtClean="0">
                <a:latin typeface="Times New Roman" pitchFamily="18" charset="0"/>
                <a:cs typeface="Times New Roman" pitchFamily="18" charset="0"/>
              </a:rPr>
              <a:t>                                -басында,(1-10 қыркүйек) </a:t>
            </a:r>
          </a:p>
          <a:p>
            <a:r>
              <a:rPr lang="kk-KZ" sz="1600" dirty="0">
                <a:latin typeface="Times New Roman" pitchFamily="18" charset="0"/>
                <a:cs typeface="Times New Roman" pitchFamily="18" charset="0"/>
              </a:rPr>
              <a:t> </a:t>
            </a:r>
            <a:r>
              <a:rPr lang="kk-KZ" sz="1600" dirty="0" smtClean="0">
                <a:latin typeface="Times New Roman" pitchFamily="18" charset="0"/>
                <a:cs typeface="Times New Roman" pitchFamily="18" charset="0"/>
              </a:rPr>
              <a:t>                                 -ортасында(10-20 қаңтар) </a:t>
            </a:r>
          </a:p>
          <a:p>
            <a:r>
              <a:rPr lang="kk-KZ" sz="1600" dirty="0">
                <a:latin typeface="Times New Roman" pitchFamily="18" charset="0"/>
                <a:cs typeface="Times New Roman" pitchFamily="18" charset="0"/>
              </a:rPr>
              <a:t> </a:t>
            </a:r>
            <a:r>
              <a:rPr lang="kk-KZ" sz="1600" dirty="0" smtClean="0">
                <a:latin typeface="Times New Roman" pitchFamily="18" charset="0"/>
                <a:cs typeface="Times New Roman" pitchFamily="18" charset="0"/>
              </a:rPr>
              <a:t>                                    -соңында (20-30 мамыр)жүргізу </a:t>
            </a:r>
            <a:r>
              <a:rPr lang="kk-KZ" sz="1600" dirty="0">
                <a:latin typeface="Times New Roman" pitchFamily="18" charset="0"/>
                <a:cs typeface="Times New Roman" pitchFamily="18" charset="0"/>
              </a:rPr>
              <a:t>ұсынылады </a:t>
            </a:r>
            <a:endParaRPr lang="kk-KZ" sz="1600" dirty="0" smtClean="0">
              <a:latin typeface="Times New Roman" pitchFamily="18" charset="0"/>
              <a:cs typeface="Times New Roman" pitchFamily="18" charset="0"/>
            </a:endParaRPr>
          </a:p>
          <a:p>
            <a:endParaRPr lang="kk-KZ" sz="1600" dirty="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Бақылау парағына </a:t>
            </a:r>
            <a:r>
              <a:rPr lang="kk-KZ" sz="1600" dirty="0">
                <a:latin typeface="Times New Roman" pitchFamily="18" charset="0"/>
                <a:cs typeface="Times New Roman" pitchFamily="18" charset="0"/>
              </a:rPr>
              <a:t>толтырылады. </a:t>
            </a:r>
            <a:endParaRPr lang="kk-KZ"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Алынған </a:t>
            </a:r>
            <a:r>
              <a:rPr lang="kk-KZ" sz="1600" dirty="0">
                <a:latin typeface="Times New Roman" pitchFamily="18" charset="0"/>
                <a:cs typeface="Times New Roman" pitchFamily="18" charset="0"/>
              </a:rPr>
              <a:t>деректер негізінде </a:t>
            </a:r>
            <a:endParaRPr lang="kk-KZ"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           Баланың </a:t>
            </a:r>
            <a:r>
              <a:rPr lang="kk-KZ" sz="1600" dirty="0">
                <a:latin typeface="Times New Roman" pitchFamily="18" charset="0"/>
                <a:cs typeface="Times New Roman" pitchFamily="18" charset="0"/>
              </a:rPr>
              <a:t>жеке даму картасы толтырылады.</a:t>
            </a:r>
            <a:endParaRPr lang="ru-RU" sz="1600" dirty="0">
              <a:latin typeface="Times New Roman" pitchFamily="18" charset="0"/>
              <a:cs typeface="Times New Roman" pitchFamily="18" charset="0"/>
            </a:endParaRPr>
          </a:p>
          <a:p>
            <a:pPr algn="just"/>
            <a:endParaRPr lang="kk-KZ" sz="1600" b="1" dirty="0" smtClean="0">
              <a:latin typeface="Times New Roman" pitchFamily="18" charset="0"/>
              <a:cs typeface="Times New Roman" pitchFamily="18" charset="0"/>
            </a:endParaRPr>
          </a:p>
          <a:p>
            <a:pPr marL="285750" lvl="0" indent="-285750">
              <a:buFontTx/>
              <a:buChar char="-"/>
            </a:pPr>
            <a:endParaRPr lang="kk-KZ" sz="1600" dirty="0">
              <a:latin typeface="Times New Roman" pitchFamily="18" charset="0"/>
              <a:cs typeface="Times New Roman" pitchFamily="18" charset="0"/>
            </a:endParaRPr>
          </a:p>
          <a:p>
            <a:pPr lvl="0"/>
            <a:endParaRPr lang="ru-RU" sz="1600" dirty="0">
              <a:latin typeface="Times New Roman" pitchFamily="18" charset="0"/>
              <a:cs typeface="Times New Roman" pitchFamily="18" charset="0"/>
            </a:endParaRPr>
          </a:p>
          <a:p>
            <a:pPr algn="just"/>
            <a:endParaRPr lang="kk-KZ" sz="1600" b="1" dirty="0" smtClean="0">
              <a:latin typeface="Times New Roman" pitchFamily="18" charset="0"/>
              <a:cs typeface="Times New Roman" pitchFamily="18" charset="0"/>
            </a:endParaRPr>
          </a:p>
          <a:p>
            <a:pPr algn="just"/>
            <a:endParaRPr lang="kk-KZ" sz="1600" b="1" dirty="0">
              <a:latin typeface="Times New Roman" pitchFamily="18" charset="0"/>
              <a:cs typeface="Times New Roman" pitchFamily="18" charset="0"/>
            </a:endParaRPr>
          </a:p>
          <a:p>
            <a:pPr algn="just"/>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46549987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7544" y="222895"/>
            <a:ext cx="8352928" cy="8494633"/>
          </a:xfrm>
          <a:prstGeom prst="rect">
            <a:avLst/>
          </a:prstGeom>
        </p:spPr>
        <p:txBody>
          <a:bodyPr wrap="square">
            <a:spAutoFit/>
          </a:bodyPr>
          <a:lstStyle/>
          <a:p>
            <a:r>
              <a:rPr lang="kk-KZ"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lgn="ctr"/>
            <a:r>
              <a:rPr lang="kk-KZ" sz="3200" b="1" dirty="0" smtClean="0">
                <a:latin typeface="Times New Roman" pitchFamily="18" charset="0"/>
                <a:cs typeface="Times New Roman" pitchFamily="18" charset="0"/>
              </a:rPr>
              <a:t> Жаңартылған оқу бағдарламаларының мазмұндық ерекшеліктері:</a:t>
            </a:r>
            <a:endParaRPr lang="ru-RU" sz="3200" b="1"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a:t>
            </a:r>
            <a:r>
              <a:rPr lang="kk-KZ" b="1" dirty="0" smtClean="0">
                <a:latin typeface="Times New Roman" pitchFamily="18" charset="0"/>
                <a:cs typeface="Times New Roman" pitchFamily="18" charset="0"/>
              </a:rPr>
              <a:t>Пән</a:t>
            </a:r>
            <a:r>
              <a:rPr lang="kk-KZ" dirty="0" smtClean="0">
                <a:latin typeface="Times New Roman" pitchFamily="18" charset="0"/>
                <a:cs typeface="Times New Roman" pitchFamily="18" charset="0"/>
              </a:rPr>
              <a:t> мазмұнын жобалау  («шиыршық» принципі, білім мен біліктерді тігінен, көлденеңінен біртіндеп көбейту. Қарапайымнан күрделіге қарай)</a:t>
            </a:r>
          </a:p>
          <a:p>
            <a:pPr marL="285750" lvl="0" indent="-285750">
              <a:buFontTx/>
              <a:buChar char="-"/>
            </a:pPr>
            <a:r>
              <a:rPr lang="kk-KZ" b="1" dirty="0" smtClean="0">
                <a:latin typeface="Times New Roman" pitchFamily="18" charset="0"/>
                <a:cs typeface="Times New Roman" pitchFamily="18" charset="0"/>
              </a:rPr>
              <a:t>Пәндік</a:t>
            </a:r>
            <a:r>
              <a:rPr lang="kk-KZ" dirty="0" smtClean="0">
                <a:latin typeface="Times New Roman" pitchFamily="18" charset="0"/>
                <a:cs typeface="Times New Roman" pitchFamily="18" charset="0"/>
              </a:rPr>
              <a:t> операциялардың маңызы (оқу мақсаттарының Блум таксономиясы иерархиясы)</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a:t>
            </a:r>
            <a:r>
              <a:rPr lang="kk-KZ" b="1" dirty="0" smtClean="0">
                <a:latin typeface="Times New Roman" pitchFamily="18" charset="0"/>
                <a:cs typeface="Times New Roman" pitchFamily="18" charset="0"/>
              </a:rPr>
              <a:t>Білім</a:t>
            </a:r>
            <a:r>
              <a:rPr lang="kk-KZ" dirty="0" smtClean="0">
                <a:latin typeface="Times New Roman" pitchFamily="18" charset="0"/>
                <a:cs typeface="Times New Roman" pitchFamily="18" charset="0"/>
              </a:rPr>
              <a:t> саласы ішіндегі пәнаралық байланыстар, ортақ тақырыптардың болуы)</a:t>
            </a:r>
            <a:endParaRPr lang="ru-RU" dirty="0" smtClean="0">
              <a:latin typeface="Times New Roman" pitchFamily="18" charset="0"/>
              <a:cs typeface="Times New Roman" pitchFamily="18" charset="0"/>
            </a:endParaRPr>
          </a:p>
          <a:p>
            <a:pPr marL="285750" lvl="0" indent="-285750">
              <a:buFontTx/>
              <a:buChar char="-"/>
            </a:pPr>
            <a:r>
              <a:rPr lang="kk-KZ" b="1" dirty="0" smtClean="0">
                <a:latin typeface="Times New Roman" pitchFamily="18" charset="0"/>
                <a:cs typeface="Times New Roman" pitchFamily="18" charset="0"/>
              </a:rPr>
              <a:t>Бөлімдер</a:t>
            </a:r>
            <a:r>
              <a:rPr lang="kk-KZ" dirty="0" smtClean="0">
                <a:latin typeface="Times New Roman" pitchFamily="18" charset="0"/>
                <a:cs typeface="Times New Roman" pitchFamily="18" charset="0"/>
              </a:rPr>
              <a:t> мен ұсынылған тақырыптар мазмұнының уақыт талабына сәйкес болуы)</a:t>
            </a:r>
          </a:p>
          <a:p>
            <a:pPr marL="285750" lvl="0" indent="-285750">
              <a:buFontTx/>
              <a:buChar char="-"/>
            </a:pPr>
            <a:r>
              <a:rPr lang="kk-KZ" dirty="0" smtClean="0">
                <a:latin typeface="Times New Roman" pitchFamily="18" charset="0"/>
                <a:cs typeface="Times New Roman" pitchFamily="18" charset="0"/>
              </a:rPr>
              <a:t>Оқу процесіндегі жоспарлар (ҰМЖ,ОМЖ,ҚМЖ технологияландыру).</a:t>
            </a:r>
          </a:p>
          <a:p>
            <a:pPr marL="285750" lvl="0" indent="-285750">
              <a:buFontTx/>
              <a:buChar char="-"/>
            </a:pPr>
            <a:r>
              <a:rPr lang="kk-KZ" dirty="0" smtClean="0">
                <a:latin typeface="Times New Roman" pitchFamily="18" charset="0"/>
                <a:cs typeface="Times New Roman" pitchFamily="18" charset="0"/>
              </a:rPr>
              <a:t>Оқу бағдарламаларына үштілді білім беру.</a:t>
            </a:r>
          </a:p>
          <a:p>
            <a:pPr marL="285750" lvl="0" indent="-285750">
              <a:buFontTx/>
              <a:buChar char="-"/>
            </a:pPr>
            <a:r>
              <a:rPr lang="kk-KZ" dirty="0" smtClean="0">
                <a:latin typeface="Times New Roman" pitchFamily="18" charset="0"/>
                <a:cs typeface="Times New Roman" pitchFamily="18" charset="0"/>
              </a:rPr>
              <a:t>Тілдерді оқыту сөйлеу әрекетінің төрт түрін дамыту (тыңдалым, айтылым,оқылым,жазылым)</a:t>
            </a:r>
          </a:p>
          <a:p>
            <a:pPr marL="285750" lvl="0" indent="-285750">
              <a:buFontTx/>
              <a:buChar char="-"/>
            </a:pPr>
            <a:r>
              <a:rPr lang="kk-KZ" dirty="0" smtClean="0">
                <a:latin typeface="Times New Roman" pitchFamily="18" charset="0"/>
                <a:cs typeface="Times New Roman" pitchFamily="18" charset="0"/>
              </a:rPr>
              <a:t>Функционалдық және шығармашылық түрінде (СТО,АКТ,Қарым-қатынас, зерттеу жұмысын жүргізу, топта жұмыс істей алу, мәселелерді шешу және шешімдер қабылдау)</a:t>
            </a:r>
          </a:p>
          <a:p>
            <a:pPr marL="285750" lvl="0" indent="-285750">
              <a:buFontTx/>
              <a:buChar char="-"/>
            </a:pPr>
            <a:r>
              <a:rPr lang="kk-KZ" dirty="0" smtClean="0">
                <a:latin typeface="Times New Roman" pitchFamily="18" charset="0"/>
                <a:cs typeface="Times New Roman" pitchFamily="18" charset="0"/>
              </a:rPr>
              <a:t>Мұғалімдер тақырыпқа/оқу мақсатына берілген сағат санын өз бетімен анықтап, бұл шешім оқу-әдестемелік бірлестігінің отырысында қабылдана алады.</a:t>
            </a:r>
          </a:p>
          <a:p>
            <a:pPr lvl="0"/>
            <a:endParaRPr lang="kk-KZ" dirty="0" smtClean="0">
              <a:latin typeface="Times New Roman" pitchFamily="18" charset="0"/>
              <a:cs typeface="Times New Roman" pitchFamily="18" charset="0"/>
            </a:endParaRPr>
          </a:p>
          <a:p>
            <a:pPr lvl="0"/>
            <a:endParaRPr lang="kk-KZ" dirty="0" smtClean="0">
              <a:latin typeface="Times New Roman" pitchFamily="18" charset="0"/>
              <a:cs typeface="Times New Roman" pitchFamily="18" charset="0"/>
            </a:endParaRPr>
          </a:p>
          <a:p>
            <a:pPr lvl="0"/>
            <a:endParaRPr lang="kk-KZ" sz="2800" dirty="0">
              <a:latin typeface="Times New Roman" pitchFamily="18" charset="0"/>
              <a:cs typeface="Times New Roman" pitchFamily="18" charset="0"/>
            </a:endParaRPr>
          </a:p>
          <a:p>
            <a:pPr lvl="0"/>
            <a:endParaRPr lang="kk-KZ" sz="1400" dirty="0" smtClean="0">
              <a:latin typeface="Times New Roman" pitchFamily="18" charset="0"/>
              <a:cs typeface="Times New Roman" pitchFamily="18" charset="0"/>
            </a:endParaRPr>
          </a:p>
          <a:p>
            <a:pPr lvl="0"/>
            <a:endParaRPr lang="kk-KZ" sz="1400" dirty="0">
              <a:latin typeface="Times New Roman" pitchFamily="18" charset="0"/>
              <a:cs typeface="Times New Roman" pitchFamily="18" charset="0"/>
            </a:endParaRPr>
          </a:p>
          <a:p>
            <a:pPr lvl="0"/>
            <a:endParaRPr lang="kk-KZ" sz="1400" dirty="0" smtClean="0">
              <a:latin typeface="Times New Roman" pitchFamily="18" charset="0"/>
              <a:cs typeface="Times New Roman" pitchFamily="18" charset="0"/>
            </a:endParaRPr>
          </a:p>
          <a:p>
            <a:pPr lvl="0"/>
            <a:endParaRPr lang="kk-KZ" sz="1400" dirty="0">
              <a:latin typeface="Times New Roman" pitchFamily="18" charset="0"/>
              <a:cs typeface="Times New Roman" pitchFamily="18" charset="0"/>
            </a:endParaRPr>
          </a:p>
          <a:p>
            <a:pPr lvl="0"/>
            <a:endParaRPr lang="kk-KZ" sz="1400" dirty="0" smtClean="0">
              <a:latin typeface="Times New Roman" pitchFamily="18" charset="0"/>
              <a:cs typeface="Times New Roman" pitchFamily="18" charset="0"/>
            </a:endParaRPr>
          </a:p>
          <a:p>
            <a:pPr marL="285750" lvl="0" indent="-285750">
              <a:buFontTx/>
              <a:buChar char="-"/>
            </a:pPr>
            <a:endParaRPr lang="kk-KZ" sz="1400" dirty="0" smtClean="0">
              <a:latin typeface="Times New Roman" pitchFamily="18" charset="0"/>
              <a:cs typeface="Times New Roman" pitchFamily="18" charset="0"/>
            </a:endParaRPr>
          </a:p>
          <a:p>
            <a:pPr lvl="0"/>
            <a:endParaRPr lang="kk-KZ"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08818220"/>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247</TotalTime>
  <Words>1529</Words>
  <Application>Microsoft Office PowerPoint</Application>
  <PresentationFormat>Экран (4:3)</PresentationFormat>
  <Paragraphs>212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Коммуникативті құзіреттілік(оқу процесіне белсенді қатысу)   Ата-ананы жұмысқа тарту (оқу процесімен танысады, бағалау механизмдерін түсінеді, жаңартылған бағдарлама туралы практикаға бағытталған)   Мұғалімдер К.Б ды оқу процесін ұйымдастыруда: Білім алушыларға дер кезінде қолдау көрсету Оқудағы алға жылжуын қамтамасыз ету Мүдделі тараптарға оқу нәтижелері турал ақпаратты беріп отыру  </vt:lpstr>
      <vt:lpstr>Мәңгілік ел</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21</cp:revision>
  <dcterms:created xsi:type="dcterms:W3CDTF">2017-07-14T03:41:51Z</dcterms:created>
  <dcterms:modified xsi:type="dcterms:W3CDTF">2017-07-14T07:50:52Z</dcterms:modified>
</cp:coreProperties>
</file>